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משולש ישר-זווית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קבוצה 15"/>
          <p:cNvGrpSpPr>
            <a:grpSpLocks/>
          </p:cNvGrpSpPr>
          <p:nvPr/>
        </p:nvGrpSpPr>
        <p:grpSpPr bwMode="auto">
          <a:xfrm>
            <a:off x="-3175" y="4953000"/>
            <a:ext cx="9147175" cy="1911350"/>
            <a:chOff x="-3765" y="4832896"/>
            <a:chExt cx="9147765" cy="2032192"/>
          </a:xfrm>
        </p:grpSpPr>
        <p:sp>
          <p:nvSpPr>
            <p:cNvPr id="6" name="צורה חופשית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צורה חופשית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he-IL"/>
            </a:p>
          </p:txBody>
        </p:sp>
        <p:sp>
          <p:nvSpPr>
            <p:cNvPr id="8" name="צורה חופשית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מחבר ישר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כותרת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he-IL"/>
              <a:t>לחץ כדי לערוך סגנון כותרת של תבנית בסיס</a:t>
            </a:r>
            <a:endParaRPr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a:t>לחץ כדי לערוך סגנון כותרת משנה של תבנית בסיס</a:t>
            </a:r>
            <a:endParaRPr lang="en-US"/>
          </a:p>
        </p:txBody>
      </p:sp>
      <p:sp>
        <p:nvSpPr>
          <p:cNvPr id="11" name="מציין מיקום של תאריך 29"/>
          <p:cNvSpPr>
            <a:spLocks noGrp="1"/>
          </p:cNvSpPr>
          <p:nvPr>
            <p:ph type="dt" sz="half" idx="10"/>
          </p:nvPr>
        </p:nvSpPr>
        <p:spPr/>
        <p:txBody>
          <a:bodyPr/>
          <a:lstStyle>
            <a:lvl1pPr>
              <a:defRPr>
                <a:solidFill>
                  <a:srgbClr val="FFFFFF"/>
                </a:solidFill>
              </a:defRPr>
            </a:lvl1pPr>
            <a:extLst/>
          </a:lstStyle>
          <a:p>
            <a:pPr>
              <a:defRPr/>
            </a:pPr>
            <a:fld id="{E31FB435-7A90-4BD1-9A84-D7FB77291D1B}" type="datetimeFigureOut">
              <a:rPr lang="he-IL"/>
              <a:pPr>
                <a:defRPr/>
              </a:pPr>
              <a:t>ז'/אדר א/תשע"ט</a:t>
            </a:fld>
            <a:endParaRPr lang="he-IL"/>
          </a:p>
        </p:txBody>
      </p:sp>
      <p:sp>
        <p:nvSpPr>
          <p:cNvPr id="12"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pPr>
              <a:defRPr/>
            </a:pPr>
            <a:endParaRPr lang="he-IL"/>
          </a:p>
        </p:txBody>
      </p:sp>
      <p:sp>
        <p:nvSpPr>
          <p:cNvPr id="13" name="מציין מיקום של מספר שקופית 26"/>
          <p:cNvSpPr>
            <a:spLocks noGrp="1"/>
          </p:cNvSpPr>
          <p:nvPr>
            <p:ph type="sldNum" sz="quarter" idx="12"/>
          </p:nvPr>
        </p:nvSpPr>
        <p:spPr/>
        <p:txBody>
          <a:bodyPr/>
          <a:lstStyle>
            <a:lvl1pPr>
              <a:defRPr>
                <a:solidFill>
                  <a:srgbClr val="FFFFFF"/>
                </a:solidFill>
              </a:defRPr>
            </a:lvl1pPr>
          </a:lstStyle>
          <a:p>
            <a:fld id="{3747940A-E4AD-42C9-A26C-AD798BE108F2}" type="slidenum">
              <a:rPr lang="he-IL" altLang="he-IL"/>
              <a:pPr/>
              <a:t>‹#›</a:t>
            </a:fld>
            <a:endParaRPr lang="he-IL" altLang="he-IL"/>
          </a:p>
        </p:txBody>
      </p:sp>
    </p:spTree>
    <p:extLst>
      <p:ext uri="{BB962C8B-B14F-4D97-AF65-F5344CB8AC3E}">
        <p14:creationId xmlns:p14="http://schemas.microsoft.com/office/powerpoint/2010/main" val="402123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5C99F06E-840B-4C53-A356-88A11D98AC04}" type="datetimeFigureOut">
              <a:rPr lang="he-IL"/>
              <a:pPr>
                <a:defRPr/>
              </a:pPr>
              <a:t>ז'/אדר א/תשע"ט</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fld id="{4780AEE5-C5D1-43BB-AC5D-64B4E1845CF3}" type="slidenum">
              <a:rPr lang="he-IL" altLang="he-IL"/>
              <a:pPr/>
              <a:t>‹#›</a:t>
            </a:fld>
            <a:endParaRPr lang="he-IL" altLang="he-IL"/>
          </a:p>
        </p:txBody>
      </p:sp>
    </p:spTree>
    <p:extLst>
      <p:ext uri="{BB962C8B-B14F-4D97-AF65-F5344CB8AC3E}">
        <p14:creationId xmlns:p14="http://schemas.microsoft.com/office/powerpoint/2010/main" val="50109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BC129577-45C9-403F-BE76-EA5AD0F99E22}" type="datetimeFigureOut">
              <a:rPr lang="he-IL"/>
              <a:pPr>
                <a:defRPr/>
              </a:pPr>
              <a:t>ז'/אדר א/תשע"ט</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fld id="{0C669841-FF28-4C58-BF83-616540097B42}" type="slidenum">
              <a:rPr lang="he-IL" altLang="he-IL"/>
              <a:pPr/>
              <a:t>‹#›</a:t>
            </a:fld>
            <a:endParaRPr lang="he-IL" altLang="he-IL"/>
          </a:p>
        </p:txBody>
      </p:sp>
    </p:spTree>
    <p:extLst>
      <p:ext uri="{BB962C8B-B14F-4D97-AF65-F5344CB8AC3E}">
        <p14:creationId xmlns:p14="http://schemas.microsoft.com/office/powerpoint/2010/main" val="310463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כותרת 6"/>
          <p:cNvSpPr>
            <a:spLocks noGrp="1"/>
          </p:cNvSpPr>
          <p:nvPr>
            <p:ph type="title"/>
          </p:nvPr>
        </p:nvSpPr>
        <p:spPr/>
        <p:txBody>
          <a:bodyPr rtlCol="0"/>
          <a:lstStyle/>
          <a:p>
            <a:r>
              <a:rPr lang="he-IL"/>
              <a:t>לחץ כדי לערוך סגנון כותרת של תבנית בסיס</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10A76A31-4427-4388-9316-40E35E148498}" type="datetimeFigureOut">
              <a:rPr lang="he-IL"/>
              <a:pPr>
                <a:defRPr/>
              </a:pPr>
              <a:t>ז'/אדר א/תשע"ט</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fld id="{3FC107D9-188F-42A0-A139-9C4619D2D2A7}" type="slidenum">
              <a:rPr lang="he-IL" altLang="he-IL"/>
              <a:pPr/>
              <a:t>‹#›</a:t>
            </a:fld>
            <a:endParaRPr lang="he-IL" altLang="he-IL"/>
          </a:p>
        </p:txBody>
      </p:sp>
    </p:spTree>
    <p:extLst>
      <p:ext uri="{BB962C8B-B14F-4D97-AF65-F5344CB8AC3E}">
        <p14:creationId xmlns:p14="http://schemas.microsoft.com/office/powerpoint/2010/main" val="254897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סוגר זוויתי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 name="סוגר זוויתי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 name="כותרת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a:t>לחץ כדי לערוך סגנונות טקסט של תבנית בסיס</a:t>
            </a:r>
          </a:p>
        </p:txBody>
      </p:sp>
      <p:sp>
        <p:nvSpPr>
          <p:cNvPr id="6" name="מציין מיקום של תאריך 3"/>
          <p:cNvSpPr>
            <a:spLocks noGrp="1"/>
          </p:cNvSpPr>
          <p:nvPr>
            <p:ph type="dt" sz="half" idx="10"/>
          </p:nvPr>
        </p:nvSpPr>
        <p:spPr/>
        <p:txBody>
          <a:bodyPr/>
          <a:lstStyle>
            <a:lvl1pPr>
              <a:defRPr/>
            </a:lvl1pPr>
            <a:extLst/>
          </a:lstStyle>
          <a:p>
            <a:pPr>
              <a:defRPr/>
            </a:pPr>
            <a:fld id="{1BEE9AC8-0D70-4D07-8DDD-276D735F7429}" type="datetimeFigureOut">
              <a:rPr lang="he-IL"/>
              <a:pPr>
                <a:defRPr/>
              </a:pPr>
              <a:t>ז'/אדר א/תשע"ט</a:t>
            </a:fld>
            <a:endParaRPr lang="he-IL"/>
          </a:p>
        </p:txBody>
      </p:sp>
      <p:sp>
        <p:nvSpPr>
          <p:cNvPr id="7" name="מציין מיקום של כותרת תחתונה 4"/>
          <p:cNvSpPr>
            <a:spLocks noGrp="1"/>
          </p:cNvSpPr>
          <p:nvPr>
            <p:ph type="ftr" sz="quarter" idx="11"/>
          </p:nvPr>
        </p:nvSpPr>
        <p:spPr/>
        <p:txBody>
          <a:bodyPr/>
          <a:lstStyle>
            <a:lvl1pPr>
              <a:defRPr/>
            </a:lvl1pPr>
            <a:extLst/>
          </a:lstStyle>
          <a:p>
            <a:pPr>
              <a:defRPr/>
            </a:pPr>
            <a:endParaRPr lang="he-IL"/>
          </a:p>
        </p:txBody>
      </p:sp>
      <p:sp>
        <p:nvSpPr>
          <p:cNvPr id="8" name="מציין מיקום של מספר שקופית 5"/>
          <p:cNvSpPr>
            <a:spLocks noGrp="1"/>
          </p:cNvSpPr>
          <p:nvPr>
            <p:ph type="sldNum" sz="quarter" idx="12"/>
          </p:nvPr>
        </p:nvSpPr>
        <p:spPr/>
        <p:txBody>
          <a:bodyPr/>
          <a:lstStyle>
            <a:lvl1pPr>
              <a:defRPr/>
            </a:lvl1pPr>
          </a:lstStyle>
          <a:p>
            <a:fld id="{DA05D75F-8FAC-4B05-80D8-E498FD10B676}" type="slidenum">
              <a:rPr lang="he-IL" altLang="he-IL"/>
              <a:pPr/>
              <a:t>‹#›</a:t>
            </a:fld>
            <a:endParaRPr lang="he-IL" altLang="he-IL"/>
          </a:p>
        </p:txBody>
      </p:sp>
    </p:spTree>
    <p:extLst>
      <p:ext uri="{BB962C8B-B14F-4D97-AF65-F5344CB8AC3E}">
        <p14:creationId xmlns:p14="http://schemas.microsoft.com/office/powerpoint/2010/main" val="8464265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8" name="כותרת 7"/>
          <p:cNvSpPr>
            <a:spLocks noGrp="1"/>
          </p:cNvSpPr>
          <p:nvPr>
            <p:ph type="title"/>
          </p:nvPr>
        </p:nvSpPr>
        <p:spPr/>
        <p:txBody>
          <a:bodyPr rtlCol="0"/>
          <a:lstStyle/>
          <a:p>
            <a:r>
              <a:rPr lang="he-IL"/>
              <a:t>לחץ כדי לערוך סגנון כותרת של תבנית בסיס</a:t>
            </a:r>
            <a:endParaRPr lang="en-US"/>
          </a:p>
        </p:txBody>
      </p:sp>
      <p:sp>
        <p:nvSpPr>
          <p:cNvPr id="5" name="מציין מיקום של תאריך 4"/>
          <p:cNvSpPr>
            <a:spLocks noGrp="1"/>
          </p:cNvSpPr>
          <p:nvPr>
            <p:ph type="dt" sz="half" idx="10"/>
          </p:nvPr>
        </p:nvSpPr>
        <p:spPr/>
        <p:txBody>
          <a:bodyPr/>
          <a:lstStyle>
            <a:lvl1pPr>
              <a:defRPr/>
            </a:lvl1pPr>
            <a:extLst/>
          </a:lstStyle>
          <a:p>
            <a:pPr>
              <a:defRPr/>
            </a:pPr>
            <a:fld id="{4F53EC27-7CF8-40D3-9B0F-F044D002C50B}" type="datetimeFigureOut">
              <a:rPr lang="he-IL"/>
              <a:pPr>
                <a:defRPr/>
              </a:pPr>
              <a:t>ז'/אדר א/תשע"ט</a:t>
            </a:fld>
            <a:endParaRPr lang="he-IL"/>
          </a:p>
        </p:txBody>
      </p:sp>
      <p:sp>
        <p:nvSpPr>
          <p:cNvPr id="6" name="מציין מיקום של כותרת תחתונה 5"/>
          <p:cNvSpPr>
            <a:spLocks noGrp="1"/>
          </p:cNvSpPr>
          <p:nvPr>
            <p:ph type="ftr" sz="quarter" idx="11"/>
          </p:nvPr>
        </p:nvSpPr>
        <p:spPr/>
        <p:txBody>
          <a:bodyPr/>
          <a:lstStyle>
            <a:lvl1pPr>
              <a:defRPr/>
            </a:lvl1pPr>
            <a:extLst/>
          </a:lstStyle>
          <a:p>
            <a:pPr>
              <a:defRPr/>
            </a:pPr>
            <a:endParaRPr lang="he-IL"/>
          </a:p>
        </p:txBody>
      </p:sp>
      <p:sp>
        <p:nvSpPr>
          <p:cNvPr id="7" name="מציין מיקום של מספר שקופית 6"/>
          <p:cNvSpPr>
            <a:spLocks noGrp="1"/>
          </p:cNvSpPr>
          <p:nvPr>
            <p:ph type="sldNum" sz="quarter" idx="12"/>
          </p:nvPr>
        </p:nvSpPr>
        <p:spPr/>
        <p:txBody>
          <a:bodyPr/>
          <a:lstStyle>
            <a:lvl1pPr>
              <a:defRPr/>
            </a:lvl1pPr>
          </a:lstStyle>
          <a:p>
            <a:fld id="{5F12626D-8D12-45F7-9ABA-46828C450219}" type="slidenum">
              <a:rPr lang="he-IL" altLang="he-IL"/>
              <a:pPr/>
              <a:t>‹#›</a:t>
            </a:fld>
            <a:endParaRPr lang="he-IL" altLang="he-IL"/>
          </a:p>
        </p:txBody>
      </p:sp>
    </p:spTree>
    <p:extLst>
      <p:ext uri="{BB962C8B-B14F-4D97-AF65-F5344CB8AC3E}">
        <p14:creationId xmlns:p14="http://schemas.microsoft.com/office/powerpoint/2010/main" val="199111751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lstStyle>
            <a:lvl1pPr>
              <a:defRPr/>
            </a:lvl1pPr>
            <a:extLst/>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he-IL"/>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he-IL"/>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lvl1pPr>
              <a:defRPr/>
            </a:lvl1pPr>
            <a:extLst/>
          </a:lstStyle>
          <a:p>
            <a:pPr>
              <a:defRPr/>
            </a:pPr>
            <a:fld id="{F3248B59-0B8D-43E8-96C9-664DFEE5BBFE}" type="datetimeFigureOut">
              <a:rPr lang="he-IL"/>
              <a:pPr>
                <a:defRPr/>
              </a:pPr>
              <a:t>ז'/אדר א/תשע"ט</a:t>
            </a:fld>
            <a:endParaRPr lang="he-IL"/>
          </a:p>
        </p:txBody>
      </p:sp>
      <p:sp>
        <p:nvSpPr>
          <p:cNvPr id="8" name="מציין מיקום של כותרת תחתונה 7"/>
          <p:cNvSpPr>
            <a:spLocks noGrp="1"/>
          </p:cNvSpPr>
          <p:nvPr>
            <p:ph type="ftr" sz="quarter" idx="11"/>
          </p:nvPr>
        </p:nvSpPr>
        <p:spPr/>
        <p:txBody>
          <a:bodyPr/>
          <a:lstStyle>
            <a:lvl1pPr>
              <a:defRPr/>
            </a:lvl1pPr>
            <a:extLst/>
          </a:lstStyle>
          <a:p>
            <a:pPr>
              <a:defRPr/>
            </a:pPr>
            <a:endParaRPr lang="he-IL"/>
          </a:p>
        </p:txBody>
      </p:sp>
      <p:sp>
        <p:nvSpPr>
          <p:cNvPr id="9" name="מציין מיקום של מספר שקופית 8"/>
          <p:cNvSpPr>
            <a:spLocks noGrp="1"/>
          </p:cNvSpPr>
          <p:nvPr>
            <p:ph type="sldNum" sz="quarter" idx="12"/>
          </p:nvPr>
        </p:nvSpPr>
        <p:spPr/>
        <p:txBody>
          <a:bodyPr/>
          <a:lstStyle>
            <a:lvl1pPr>
              <a:defRPr/>
            </a:lvl1pPr>
          </a:lstStyle>
          <a:p>
            <a:fld id="{81FC6636-CF56-4B30-82D1-D9041DE963D0}" type="slidenum">
              <a:rPr lang="he-IL" altLang="he-IL"/>
              <a:pPr/>
              <a:t>‹#›</a:t>
            </a:fld>
            <a:endParaRPr lang="he-IL" altLang="he-IL"/>
          </a:p>
        </p:txBody>
      </p:sp>
    </p:spTree>
    <p:extLst>
      <p:ext uri="{BB962C8B-B14F-4D97-AF65-F5344CB8AC3E}">
        <p14:creationId xmlns:p14="http://schemas.microsoft.com/office/powerpoint/2010/main" val="41176880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כותרת 5"/>
          <p:cNvSpPr>
            <a:spLocks noGrp="1"/>
          </p:cNvSpPr>
          <p:nvPr>
            <p:ph type="title"/>
          </p:nvPr>
        </p:nvSpPr>
        <p:spPr/>
        <p:txBody>
          <a:bodyPr rtlCol="0"/>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lvl1pPr>
              <a:defRPr/>
            </a:lvl1pPr>
            <a:extLst/>
          </a:lstStyle>
          <a:p>
            <a:pPr>
              <a:defRPr/>
            </a:pPr>
            <a:fld id="{B32E1D92-9336-4A3B-B680-123584C486DE}" type="datetimeFigureOut">
              <a:rPr lang="he-IL"/>
              <a:pPr>
                <a:defRPr/>
              </a:pPr>
              <a:t>ז'/אדר א/תשע"ט</a:t>
            </a:fld>
            <a:endParaRPr lang="he-IL"/>
          </a:p>
        </p:txBody>
      </p:sp>
      <p:sp>
        <p:nvSpPr>
          <p:cNvPr id="4" name="מציין מיקום של כותרת תחתונה 3"/>
          <p:cNvSpPr>
            <a:spLocks noGrp="1"/>
          </p:cNvSpPr>
          <p:nvPr>
            <p:ph type="ftr" sz="quarter" idx="11"/>
          </p:nvPr>
        </p:nvSpPr>
        <p:spPr/>
        <p:txBody>
          <a:bodyPr/>
          <a:lstStyle>
            <a:lvl1pPr>
              <a:defRPr/>
            </a:lvl1pPr>
            <a:extLst/>
          </a:lstStyle>
          <a:p>
            <a:pPr>
              <a:defRPr/>
            </a:pPr>
            <a:endParaRPr lang="he-IL"/>
          </a:p>
        </p:txBody>
      </p:sp>
      <p:sp>
        <p:nvSpPr>
          <p:cNvPr id="5" name="מציין מיקום של מספר שקופית 4"/>
          <p:cNvSpPr>
            <a:spLocks noGrp="1"/>
          </p:cNvSpPr>
          <p:nvPr>
            <p:ph type="sldNum" sz="quarter" idx="12"/>
          </p:nvPr>
        </p:nvSpPr>
        <p:spPr/>
        <p:txBody>
          <a:bodyPr/>
          <a:lstStyle>
            <a:lvl1pPr>
              <a:defRPr/>
            </a:lvl1pPr>
          </a:lstStyle>
          <a:p>
            <a:fld id="{F14CE481-B0F2-4AF7-9783-035B157BFD88}" type="slidenum">
              <a:rPr lang="he-IL" altLang="he-IL"/>
              <a:pPr/>
              <a:t>‹#›</a:t>
            </a:fld>
            <a:endParaRPr lang="he-IL" altLang="he-IL"/>
          </a:p>
        </p:txBody>
      </p:sp>
    </p:spTree>
    <p:extLst>
      <p:ext uri="{BB962C8B-B14F-4D97-AF65-F5344CB8AC3E}">
        <p14:creationId xmlns:p14="http://schemas.microsoft.com/office/powerpoint/2010/main" val="52411696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9"/>
          <p:cNvSpPr>
            <a:spLocks noGrp="1"/>
          </p:cNvSpPr>
          <p:nvPr>
            <p:ph type="dt" sz="half" idx="10"/>
          </p:nvPr>
        </p:nvSpPr>
        <p:spPr/>
        <p:txBody>
          <a:bodyPr/>
          <a:lstStyle>
            <a:lvl1pPr>
              <a:defRPr/>
            </a:lvl1pPr>
          </a:lstStyle>
          <a:p>
            <a:pPr>
              <a:defRPr/>
            </a:pPr>
            <a:fld id="{CCE01BD0-8F72-4B96-9202-2EB94404FF76}" type="datetimeFigureOut">
              <a:rPr lang="he-IL"/>
              <a:pPr>
                <a:defRPr/>
              </a:pPr>
              <a:t>ז'/אדר א/תשע"ט</a:t>
            </a:fld>
            <a:endParaRPr lang="he-IL"/>
          </a:p>
        </p:txBody>
      </p:sp>
      <p:sp>
        <p:nvSpPr>
          <p:cNvPr id="3"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17"/>
          <p:cNvSpPr>
            <a:spLocks noGrp="1"/>
          </p:cNvSpPr>
          <p:nvPr>
            <p:ph type="sldNum" sz="quarter" idx="12"/>
          </p:nvPr>
        </p:nvSpPr>
        <p:spPr/>
        <p:txBody>
          <a:bodyPr/>
          <a:lstStyle>
            <a:lvl1pPr>
              <a:defRPr/>
            </a:lvl1pPr>
          </a:lstStyle>
          <a:p>
            <a:fld id="{30146E12-9257-4EAF-A5C4-E104DA6794BD}" type="slidenum">
              <a:rPr lang="he-IL" altLang="he-IL"/>
              <a:pPr/>
              <a:t>‹#›</a:t>
            </a:fld>
            <a:endParaRPr lang="he-IL" altLang="he-IL"/>
          </a:p>
        </p:txBody>
      </p:sp>
    </p:spTree>
    <p:extLst>
      <p:ext uri="{BB962C8B-B14F-4D97-AF65-F5344CB8AC3E}">
        <p14:creationId xmlns:p14="http://schemas.microsoft.com/office/powerpoint/2010/main" val="47329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he-IL"/>
              <a:t>לחץ כדי לערוך סגנון כותרת של תבנית בסיס</a:t>
            </a:r>
            <a:endParaRPr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he-IL"/>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lvl1pPr>
              <a:defRPr/>
            </a:lvl1pPr>
            <a:extLst/>
          </a:lstStyle>
          <a:p>
            <a:pPr>
              <a:defRPr/>
            </a:pPr>
            <a:fld id="{6318281E-A98F-4CCE-ABF0-71911766CFBB}" type="datetimeFigureOut">
              <a:rPr lang="he-IL"/>
              <a:pPr>
                <a:defRPr/>
              </a:pPr>
              <a:t>ז'/אדר א/תשע"ט</a:t>
            </a:fld>
            <a:endParaRPr lang="he-IL"/>
          </a:p>
        </p:txBody>
      </p:sp>
      <p:sp>
        <p:nvSpPr>
          <p:cNvPr id="6" name="מציין מיקום של כותרת תחתונה 5"/>
          <p:cNvSpPr>
            <a:spLocks noGrp="1"/>
          </p:cNvSpPr>
          <p:nvPr>
            <p:ph type="ftr" sz="quarter" idx="11"/>
          </p:nvPr>
        </p:nvSpPr>
        <p:spPr/>
        <p:txBody>
          <a:bodyPr/>
          <a:lstStyle>
            <a:lvl1pPr>
              <a:defRPr/>
            </a:lvl1pPr>
            <a:extLst/>
          </a:lstStyle>
          <a:p>
            <a:pPr>
              <a:defRPr/>
            </a:pPr>
            <a:endParaRPr lang="he-IL"/>
          </a:p>
        </p:txBody>
      </p:sp>
      <p:sp>
        <p:nvSpPr>
          <p:cNvPr id="7" name="מציין מיקום של מספר שקופית 6"/>
          <p:cNvSpPr>
            <a:spLocks noGrp="1"/>
          </p:cNvSpPr>
          <p:nvPr>
            <p:ph type="sldNum" sz="quarter" idx="12"/>
          </p:nvPr>
        </p:nvSpPr>
        <p:spPr/>
        <p:txBody>
          <a:bodyPr/>
          <a:lstStyle>
            <a:lvl1pPr>
              <a:defRPr/>
            </a:lvl1pPr>
          </a:lstStyle>
          <a:p>
            <a:fld id="{5AA7F197-8F45-40F7-8C98-7DD47EE01FCF}" type="slidenum">
              <a:rPr lang="he-IL" altLang="he-IL"/>
              <a:pPr/>
              <a:t>‹#›</a:t>
            </a:fld>
            <a:endParaRPr lang="he-IL" altLang="he-IL"/>
          </a:p>
        </p:txBody>
      </p:sp>
    </p:spTree>
    <p:extLst>
      <p:ext uri="{BB962C8B-B14F-4D97-AF65-F5344CB8AC3E}">
        <p14:creationId xmlns:p14="http://schemas.microsoft.com/office/powerpoint/2010/main" val="16401584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צורה חופשית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צורה חופשית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he-IL"/>
          </a:p>
        </p:txBody>
      </p:sp>
      <p:sp>
        <p:nvSpPr>
          <p:cNvPr id="7" name="משולש ישר-זווית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מחבר ישר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סוגר זוויתי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10" name="סוגר זוויתי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4" name="מציין מיקום טקסט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he-IL"/>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he-IL" noProof="0"/>
              <a:t>לחץ על הסמל כדי להוסיף תמונה</a:t>
            </a:r>
            <a:endParaRPr lang="en-US" noProof="0" dirty="0"/>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he-IL"/>
              <a:t>לחץ כדי לערוך סגנון כותרת של תבנית בסיס</a:t>
            </a:r>
            <a:endParaRPr lang="en-US"/>
          </a:p>
        </p:txBody>
      </p:sp>
      <p:sp>
        <p:nvSpPr>
          <p:cNvPr id="11" name="מציין מיקום של תאריך 4"/>
          <p:cNvSpPr>
            <a:spLocks noGrp="1"/>
          </p:cNvSpPr>
          <p:nvPr>
            <p:ph type="dt" sz="half" idx="10"/>
          </p:nvPr>
        </p:nvSpPr>
        <p:spPr/>
        <p:txBody>
          <a:bodyPr/>
          <a:lstStyle>
            <a:lvl1pPr>
              <a:defRPr>
                <a:solidFill>
                  <a:schemeClr val="tx1"/>
                </a:solidFill>
              </a:defRPr>
            </a:lvl1pPr>
            <a:extLst/>
          </a:lstStyle>
          <a:p>
            <a:pPr>
              <a:defRPr/>
            </a:pPr>
            <a:fld id="{5A4B0793-1B7E-45F0-9271-704DC570D7D9}" type="datetimeFigureOut">
              <a:rPr lang="he-IL"/>
              <a:pPr>
                <a:defRPr/>
              </a:pPr>
              <a:t>ז'/אדר א/תשע"ט</a:t>
            </a:fld>
            <a:endParaRPr lang="he-IL"/>
          </a:p>
        </p:txBody>
      </p:sp>
      <p:sp>
        <p:nvSpPr>
          <p:cNvPr id="12" name="מציין מיקום של כותרת תחתונה 5"/>
          <p:cNvSpPr>
            <a:spLocks noGrp="1"/>
          </p:cNvSpPr>
          <p:nvPr>
            <p:ph type="ftr" sz="quarter" idx="11"/>
          </p:nvPr>
        </p:nvSpPr>
        <p:spPr/>
        <p:txBody>
          <a:bodyPr/>
          <a:lstStyle>
            <a:lvl1pPr>
              <a:defRPr>
                <a:solidFill>
                  <a:schemeClr val="tx1"/>
                </a:solidFill>
              </a:defRPr>
            </a:lvl1pPr>
            <a:extLst/>
          </a:lstStyle>
          <a:p>
            <a:pPr>
              <a:defRPr/>
            </a:pPr>
            <a:endParaRPr lang="he-IL"/>
          </a:p>
        </p:txBody>
      </p:sp>
      <p:sp>
        <p:nvSpPr>
          <p:cNvPr id="13" name="מציין מיקום של מספר שקופית 6"/>
          <p:cNvSpPr>
            <a:spLocks noGrp="1"/>
          </p:cNvSpPr>
          <p:nvPr>
            <p:ph type="sldNum" sz="quarter" idx="12"/>
          </p:nvPr>
        </p:nvSpPr>
        <p:spPr/>
        <p:txBody>
          <a:bodyPr/>
          <a:lstStyle>
            <a:lvl1pPr>
              <a:defRPr/>
            </a:lvl1pPr>
          </a:lstStyle>
          <a:p>
            <a:fld id="{857FC090-6808-4D70-8B9C-5F6D70C0B722}" type="slidenum">
              <a:rPr lang="he-IL" altLang="he-IL"/>
              <a:pPr/>
              <a:t>‹#›</a:t>
            </a:fld>
            <a:endParaRPr lang="he-IL" altLang="he-IL"/>
          </a:p>
        </p:txBody>
      </p:sp>
    </p:spTree>
    <p:extLst>
      <p:ext uri="{BB962C8B-B14F-4D97-AF65-F5344CB8AC3E}">
        <p14:creationId xmlns:p14="http://schemas.microsoft.com/office/powerpoint/2010/main" val="137800316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צורה חופשית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צורה חופשית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he-IL"/>
          </a:p>
        </p:txBody>
      </p:sp>
      <p:sp>
        <p:nvSpPr>
          <p:cNvPr id="14" name="משולש ישר-זווית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he-IL"/>
              <a:t>לחץ כדי לערוך סגנון כותרת של תבנית בסיס</a:t>
            </a:r>
          </a:p>
        </p:txBody>
      </p:sp>
      <p:sp>
        <p:nvSpPr>
          <p:cNvPr id="1033" name="מציין מיקום טקסט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 name="מציין מיקום של תאריך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cs typeface="Arial" pitchFamily="34" charset="0"/>
              </a:defRPr>
            </a:lvl1pPr>
            <a:extLst/>
          </a:lstStyle>
          <a:p>
            <a:pPr>
              <a:defRPr/>
            </a:pPr>
            <a:fld id="{AB28D6DF-DB5D-4662-BA1C-4F578C8A5158}" type="datetimeFigureOut">
              <a:rPr lang="he-IL"/>
              <a:pPr>
                <a:defRPr/>
              </a:pPr>
              <a:t>ז'/אדר א/תשע"ט</a:t>
            </a:fld>
            <a:endParaRPr lang="he-IL"/>
          </a:p>
        </p:txBody>
      </p:sp>
      <p:sp>
        <p:nvSpPr>
          <p:cNvPr id="22" name="מציין מיקום של כותרת תחתונה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cs typeface="Arial" pitchFamily="34" charset="0"/>
              </a:defRPr>
            </a:lvl1pPr>
            <a:extLst/>
          </a:lstStyle>
          <a:p>
            <a:pPr>
              <a:defRPr/>
            </a:pPr>
            <a:endParaRPr lang="he-IL"/>
          </a:p>
        </p:txBody>
      </p:sp>
      <p:sp>
        <p:nvSpPr>
          <p:cNvPr id="18" name="מציין מיקום של מספר שקופית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fld id="{1D6FF28F-A160-49CD-A56D-0C397BC3F822}"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3857" r:id="rId1"/>
    <p:sldLayoutId id="2147483853" r:id="rId2"/>
    <p:sldLayoutId id="2147483858" r:id="rId3"/>
    <p:sldLayoutId id="2147483859" r:id="rId4"/>
    <p:sldLayoutId id="2147483860" r:id="rId5"/>
    <p:sldLayoutId id="2147483861" r:id="rId6"/>
    <p:sldLayoutId id="2147483854" r:id="rId7"/>
    <p:sldLayoutId id="2147483862" r:id="rId8"/>
    <p:sldLayoutId id="2147483863" r:id="rId9"/>
    <p:sldLayoutId id="2147483855" r:id="rId10"/>
    <p:sldLayoutId id="2147483856"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charset="0"/>
        </a:defRPr>
      </a:lvl2pPr>
      <a:lvl3pPr algn="l" rtl="1" eaLnBrk="0" fontAlgn="base" hangingPunct="0">
        <a:spcBef>
          <a:spcPct val="0"/>
        </a:spcBef>
        <a:spcAft>
          <a:spcPct val="0"/>
        </a:spcAft>
        <a:defRPr sz="4100" b="1">
          <a:solidFill>
            <a:schemeClr val="tx2"/>
          </a:solidFill>
          <a:latin typeface="Lucida Sans Unicode" pitchFamily="34" charset="0"/>
          <a:cs typeface="Arial" charset="0"/>
        </a:defRPr>
      </a:lvl3pPr>
      <a:lvl4pPr algn="l" rtl="1" eaLnBrk="0" fontAlgn="base" hangingPunct="0">
        <a:spcBef>
          <a:spcPct val="0"/>
        </a:spcBef>
        <a:spcAft>
          <a:spcPct val="0"/>
        </a:spcAft>
        <a:defRPr sz="4100" b="1">
          <a:solidFill>
            <a:schemeClr val="tx2"/>
          </a:solidFill>
          <a:latin typeface="Lucida Sans Unicode" pitchFamily="34" charset="0"/>
          <a:cs typeface="Arial" charset="0"/>
        </a:defRPr>
      </a:lvl4pPr>
      <a:lvl5pPr algn="l" rtl="1"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1" fontAlgn="base">
        <a:spcBef>
          <a:spcPct val="0"/>
        </a:spcBef>
        <a:spcAft>
          <a:spcPct val="0"/>
        </a:spcAft>
        <a:defRPr sz="4100" b="1">
          <a:solidFill>
            <a:schemeClr val="tx2"/>
          </a:solidFill>
          <a:latin typeface="Lucida Sans Unicode" pitchFamily="34" charset="0"/>
          <a:cs typeface="Arial" charset="0"/>
        </a:defRPr>
      </a:lvl6pPr>
      <a:lvl7pPr marL="914400" algn="l" rtl="1" fontAlgn="base">
        <a:spcBef>
          <a:spcPct val="0"/>
        </a:spcBef>
        <a:spcAft>
          <a:spcPct val="0"/>
        </a:spcAft>
        <a:defRPr sz="4100" b="1">
          <a:solidFill>
            <a:schemeClr val="tx2"/>
          </a:solidFill>
          <a:latin typeface="Lucida Sans Unicode" pitchFamily="34" charset="0"/>
          <a:cs typeface="Arial" charset="0"/>
        </a:defRPr>
      </a:lvl7pPr>
      <a:lvl8pPr marL="1371600" algn="l" rtl="1" fontAlgn="base">
        <a:spcBef>
          <a:spcPct val="0"/>
        </a:spcBef>
        <a:spcAft>
          <a:spcPct val="0"/>
        </a:spcAft>
        <a:defRPr sz="4100" b="1">
          <a:solidFill>
            <a:schemeClr val="tx2"/>
          </a:solidFill>
          <a:latin typeface="Lucida Sans Unicode" pitchFamily="34" charset="0"/>
          <a:cs typeface="Arial" charset="0"/>
        </a:defRPr>
      </a:lvl8pPr>
      <a:lvl9pPr marL="1828800" algn="l" rtl="1"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hebpsy.net/store/product3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2" y="928687"/>
            <a:ext cx="712787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1331913" y="115888"/>
            <a:ext cx="6696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he-IL" altLang="he-IL" sz="4400" b="1">
                <a:latin typeface="Times New Roman" panose="02020603050405020304" pitchFamily="18" charset="0"/>
                <a:cs typeface="Times New Roman" panose="02020603050405020304" pitchFamily="18" charset="0"/>
              </a:rPr>
              <a:t>היכרות עם ערכת מעקב</a:t>
            </a:r>
          </a:p>
        </p:txBody>
      </p:sp>
      <p:sp>
        <p:nvSpPr>
          <p:cNvPr id="9220" name="TextBox 3"/>
          <p:cNvSpPr txBox="1">
            <a:spLocks noChangeArrowheads="1"/>
          </p:cNvSpPr>
          <p:nvPr/>
        </p:nvSpPr>
        <p:spPr bwMode="auto">
          <a:xfrm>
            <a:off x="107950" y="6273800"/>
            <a:ext cx="266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9pPr>
          </a:lstStyle>
          <a:p>
            <a:pPr eaLnBrk="1" hangingPunct="1">
              <a:spcBef>
                <a:spcPct val="0"/>
              </a:spcBef>
              <a:buClrTx/>
              <a:buSzTx/>
              <a:buFontTx/>
              <a:buNone/>
            </a:pPr>
            <a:r>
              <a:rPr lang="he-IL" altLang="he-IL" sz="1600" b="1">
                <a:latin typeface="Times New Roman" panose="02020603050405020304" pitchFamily="18" charset="0"/>
                <a:cs typeface="Times New Roman" panose="02020603050405020304" pitchFamily="18" charset="0"/>
              </a:rPr>
              <a:t>ערכה מתוך המדריך למורה: </a:t>
            </a:r>
          </a:p>
          <a:p>
            <a:pPr eaLnBrk="1" hangingPunct="1">
              <a:spcBef>
                <a:spcPct val="0"/>
              </a:spcBef>
              <a:buClrTx/>
              <a:buSzTx/>
              <a:buFontTx/>
              <a:buNone/>
            </a:pPr>
            <a:r>
              <a:rPr lang="he-IL" altLang="he-IL" sz="1600" b="1">
                <a:latin typeface="Times New Roman" panose="02020603050405020304" pitchFamily="18" charset="0"/>
                <a:cs typeface="Times New Roman" panose="02020603050405020304" pitchFamily="18" charset="0"/>
              </a:rPr>
              <a:t>שרית בן-יצחק - מתי"א רמת-גן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a:spLocks noGrp="1"/>
          </p:cNvSpPr>
          <p:nvPr>
            <p:ph idx="1"/>
          </p:nvPr>
        </p:nvSpPr>
        <p:spPr/>
        <p:txBody>
          <a:bodyPr rtlCol="1">
            <a:normAutofit/>
          </a:bodyPr>
          <a:lstStyle/>
          <a:p>
            <a:pPr marL="365760" indent="-256032" eaLnBrk="1" fontAlgn="auto" hangingPunct="1">
              <a:spcAft>
                <a:spcPts val="0"/>
              </a:spcAft>
              <a:buFont typeface="Arial" pitchFamily="34" charset="0"/>
              <a:buNone/>
              <a:defRPr/>
            </a:pPr>
            <a:r>
              <a:rPr lang="he-IL" sz="2800" b="1" dirty="0">
                <a:cs typeface="+mj-cs"/>
              </a:rPr>
              <a:t>3</a:t>
            </a:r>
            <a:r>
              <a:rPr lang="he-IL" dirty="0"/>
              <a:t>. </a:t>
            </a:r>
            <a:r>
              <a:rPr lang="he-IL" sz="2800" b="1" dirty="0">
                <a:solidFill>
                  <a:srgbClr val="FF0000"/>
                </a:solidFill>
                <a:latin typeface="Times New Roman" pitchFamily="18" charset="0"/>
                <a:cs typeface="Times New Roman" pitchFamily="18" charset="0"/>
              </a:rPr>
              <a:t>קריאת עיצורים ותנועות – </a:t>
            </a:r>
            <a:r>
              <a:rPr lang="he-IL" sz="2800" b="1" dirty="0">
                <a:latin typeface="Times New Roman" pitchFamily="18" charset="0"/>
                <a:cs typeface="Times New Roman" pitchFamily="18" charset="0"/>
              </a:rPr>
              <a:t>המבחן בודק את היכולת לקרוא באופן מדויק ומהיר עיצורים ותנועות.                             פענוח פונולוגי הוא הבסיס לקידוד המערכת האלפביתית.</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מציין מיקום תוכן 3" descr="מעקב צירופים.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a:spLocks noGrp="1"/>
          </p:cNvSpPr>
          <p:nvPr>
            <p:ph idx="1"/>
          </p:nvPr>
        </p:nvSpPr>
        <p:spPr>
          <a:xfrm>
            <a:off x="250825" y="1600200"/>
            <a:ext cx="8642350" cy="4525963"/>
          </a:xfrm>
        </p:spPr>
        <p:txBody>
          <a:bodyPr rtlCol="1">
            <a:normAutofit/>
          </a:bodyPr>
          <a:lstStyle/>
          <a:p>
            <a:pPr marL="365760" indent="-256032" eaLnBrk="1" fontAlgn="auto" hangingPunct="1">
              <a:spcAft>
                <a:spcPts val="0"/>
              </a:spcAft>
              <a:buFont typeface="Arial" pitchFamily="34" charset="0"/>
              <a:buNone/>
              <a:defRPr/>
            </a:pPr>
            <a:r>
              <a:rPr lang="he-IL" sz="2800" b="1" dirty="0">
                <a:cs typeface="+mj-cs"/>
              </a:rPr>
              <a:t>4</a:t>
            </a:r>
            <a:r>
              <a:rPr lang="he-IL" dirty="0"/>
              <a:t>. </a:t>
            </a:r>
            <a:r>
              <a:rPr lang="he-IL" sz="2800" b="1" dirty="0">
                <a:solidFill>
                  <a:srgbClr val="FF0000"/>
                </a:solidFill>
                <a:latin typeface="Times New Roman" pitchFamily="18" charset="0"/>
                <a:cs typeface="Times New Roman" pitchFamily="18" charset="0"/>
              </a:rPr>
              <a:t>ערנות פונמית – </a:t>
            </a:r>
            <a:r>
              <a:rPr lang="he-IL" sz="2800" b="1" dirty="0">
                <a:latin typeface="Times New Roman" pitchFamily="18" charset="0"/>
                <a:cs typeface="Times New Roman" pitchFamily="18" charset="0"/>
              </a:rPr>
              <a:t>מבחן הבודק את היכולת לבצע מניפולציה תוך השמטות של פונמות במילים מושמעות. </a:t>
            </a:r>
          </a:p>
          <a:p>
            <a:pPr marL="365760" indent="-256032" eaLnBrk="1" fontAlgn="auto" hangingPunct="1">
              <a:spcAft>
                <a:spcPts val="0"/>
              </a:spcAft>
              <a:buFont typeface="Arial" pitchFamily="34" charset="0"/>
              <a:buNone/>
              <a:defRPr/>
            </a:pPr>
            <a:r>
              <a:rPr lang="he-IL" sz="2800" b="1" dirty="0">
                <a:latin typeface="Times New Roman" pitchFamily="18" charset="0"/>
                <a:cs typeface="Times New Roman" pitchFamily="18" charset="0"/>
              </a:rPr>
              <a:t>    המודעות הפונולוגית היא המודעות למבנה בצלילים במילים דבורות.</a:t>
            </a:r>
          </a:p>
          <a:p>
            <a:pPr marL="365760" indent="-256032" eaLnBrk="1" fontAlgn="auto" hangingPunct="1">
              <a:spcAft>
                <a:spcPts val="0"/>
              </a:spcAft>
              <a:buFont typeface="Arial" pitchFamily="34" charset="0"/>
              <a:buNone/>
              <a:defRPr/>
            </a:pPr>
            <a:r>
              <a:rPr lang="he-IL" sz="2800" b="1" dirty="0">
                <a:latin typeface="Times New Roman" pitchFamily="18" charset="0"/>
                <a:cs typeface="Times New Roman" pitchFamily="18" charset="0"/>
              </a:rPr>
              <a:t>    התפתחות הקריאה והאיות דורשת מודעות למבנה הפונולוגי של המילים </a:t>
            </a:r>
            <a:r>
              <a:rPr lang="he-IL" sz="2800" b="1" dirty="0" err="1">
                <a:latin typeface="Times New Roman" pitchFamily="18" charset="0"/>
                <a:cs typeface="Times New Roman" pitchFamily="18" charset="0"/>
              </a:rPr>
              <a:t>הדבורות</a:t>
            </a:r>
            <a:r>
              <a:rPr lang="he-IL" sz="2800" b="1" dirty="0">
                <a:latin typeface="Times New Roman" pitchFamily="18" charset="0"/>
                <a:cs typeface="Times New Roman" pitchFamily="18" charset="0"/>
              </a:rPr>
              <a:t>, תוך מיפוי הפונמות </a:t>
            </a:r>
            <a:r>
              <a:rPr lang="he-IL" sz="2800" b="1" dirty="0" err="1">
                <a:latin typeface="Times New Roman" pitchFamily="18" charset="0"/>
                <a:cs typeface="Times New Roman" pitchFamily="18" charset="0"/>
              </a:rPr>
              <a:t>לגראפמות</a:t>
            </a:r>
            <a:r>
              <a:rPr lang="he-IL" sz="2800" b="1" dirty="0">
                <a:latin typeface="Times New Roman" pitchFamily="18" charset="0"/>
                <a:cs typeface="Times New Roman" pitchFamily="18" charset="0"/>
              </a:rPr>
              <a:t> המייצגות אותן.</a:t>
            </a:r>
          </a:p>
          <a:p>
            <a:pPr marL="365760" indent="-256032" eaLnBrk="1" fontAlgn="auto" hangingPunct="1">
              <a:spcAft>
                <a:spcPts val="0"/>
              </a:spcAft>
              <a:buFont typeface="Arial" pitchFamily="34" charset="0"/>
              <a:buNone/>
              <a:defRPr/>
            </a:pPr>
            <a:endParaRPr lang="he-IL" sz="2800" b="1" dirty="0">
              <a:latin typeface="Times New Roman" pitchFamily="18" charset="0"/>
              <a:cs typeface="Times New Roman" pitchFamily="18" charset="0"/>
            </a:endParaRPr>
          </a:p>
          <a:p>
            <a:pPr marL="365760" indent="-256032" eaLnBrk="1" fontAlgn="auto" hangingPunct="1">
              <a:spcAft>
                <a:spcPts val="0"/>
              </a:spcAft>
              <a:buFont typeface="Arial" pitchFamily="34" charset="0"/>
              <a:buNone/>
              <a:defRPr/>
            </a:pPr>
            <a:r>
              <a:rPr lang="he-IL" sz="2800" b="1" dirty="0">
                <a:latin typeface="Times New Roman" pitchFamily="18" charset="0"/>
                <a:cs typeface="Times New Roman" pitchFamily="18" charset="0"/>
              </a:rPr>
              <a:t>    למבחן זה מצורפות דוגמאות להסבר ותרגול לפני תחילת המבחן.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a:spLocks noGrp="1"/>
          </p:cNvSpPr>
          <p:nvPr>
            <p:ph idx="1"/>
          </p:nvPr>
        </p:nvSpPr>
        <p:spPr>
          <a:xfrm>
            <a:off x="179388" y="1600200"/>
            <a:ext cx="8640762" cy="4525963"/>
          </a:xfrm>
        </p:spPr>
        <p:txBody>
          <a:bodyPr rtlCol="1">
            <a:normAutofit fontScale="92500"/>
          </a:bodyPr>
          <a:lstStyle/>
          <a:p>
            <a:pPr marL="365760" indent="-256032" eaLnBrk="1" fontAlgn="auto" hangingPunct="1">
              <a:spcAft>
                <a:spcPts val="0"/>
              </a:spcAft>
              <a:buFont typeface="Arial" pitchFamily="34" charset="0"/>
              <a:buNone/>
              <a:defRPr/>
            </a:pPr>
            <a:r>
              <a:rPr lang="he-IL" sz="2800" b="1" dirty="0">
                <a:cs typeface="+mj-cs"/>
              </a:rPr>
              <a:t>5</a:t>
            </a:r>
            <a:r>
              <a:rPr lang="he-IL" dirty="0"/>
              <a:t>. </a:t>
            </a:r>
            <a:r>
              <a:rPr lang="he-IL" sz="2800" b="1" dirty="0">
                <a:solidFill>
                  <a:srgbClr val="FF0000"/>
                </a:solidFill>
                <a:latin typeface="Times New Roman" pitchFamily="18" charset="0"/>
                <a:cs typeface="Times New Roman" pitchFamily="18" charset="0"/>
              </a:rPr>
              <a:t>הכתבה – </a:t>
            </a:r>
            <a:r>
              <a:rPr lang="he-IL" sz="2800" b="1" dirty="0">
                <a:latin typeface="Times New Roman" pitchFamily="18" charset="0"/>
                <a:cs typeface="Times New Roman" pitchFamily="18" charset="0"/>
              </a:rPr>
              <a:t>מבחן הבודק את היכולת להפיק תבניות כתיב בהקשר.  הפקת תבניות כתיב נבדקת באמצעות כתיבה של טקסט מוכתב.</a:t>
            </a:r>
          </a:p>
          <a:p>
            <a:pPr marL="365760" indent="-256032" eaLnBrk="1" fontAlgn="auto" hangingPunct="1">
              <a:spcAft>
                <a:spcPts val="0"/>
              </a:spcAft>
              <a:buFont typeface="Arial" pitchFamily="34" charset="0"/>
              <a:buNone/>
              <a:defRPr/>
            </a:pPr>
            <a:endParaRPr lang="he-IL" sz="2800" b="1" dirty="0">
              <a:latin typeface="Times New Roman" pitchFamily="18" charset="0"/>
              <a:cs typeface="Times New Roman" pitchFamily="18" charset="0"/>
            </a:endParaRPr>
          </a:p>
          <a:p>
            <a:pPr marL="365760" indent="-256032" eaLnBrk="1" fontAlgn="auto" hangingPunct="1">
              <a:spcAft>
                <a:spcPts val="0"/>
              </a:spcAft>
              <a:buFont typeface="Arial" pitchFamily="34" charset="0"/>
              <a:buNone/>
              <a:defRPr/>
            </a:pPr>
            <a:r>
              <a:rPr lang="he-IL" sz="2800" b="1" dirty="0">
                <a:latin typeface="Times New Roman" pitchFamily="18" charset="0"/>
                <a:cs typeface="Times New Roman" pitchFamily="18" charset="0"/>
              </a:rPr>
              <a:t>   </a:t>
            </a:r>
            <a:r>
              <a:rPr lang="he-IL" sz="2400" b="1" dirty="0">
                <a:latin typeface="Times New Roman" pitchFamily="18" charset="0"/>
                <a:cs typeface="Times New Roman" pitchFamily="18" charset="0"/>
              </a:rPr>
              <a:t>המילים בטקסט מייצגות 3 קטגוריות המתייחסות לכתיב:</a:t>
            </a:r>
          </a:p>
          <a:p>
            <a:pPr marL="365760" indent="-256032" eaLnBrk="1" fontAlgn="auto" hangingPunct="1">
              <a:spcAft>
                <a:spcPts val="0"/>
              </a:spcAft>
              <a:buFont typeface="Wingdings" pitchFamily="2" charset="2"/>
              <a:buChar char=""/>
              <a:defRPr/>
            </a:pPr>
            <a:r>
              <a:rPr lang="he-IL" sz="2400" b="1" dirty="0">
                <a:latin typeface="Times New Roman" pitchFamily="18" charset="0"/>
                <a:cs typeface="Times New Roman" pitchFamily="18" charset="0"/>
              </a:rPr>
              <a:t>כתיב אורתוגראפי – איות תקין של אותיות שוות צליל בשורש                               </a:t>
            </a:r>
          </a:p>
          <a:p>
            <a:pPr marL="365760" indent="-256032" eaLnBrk="1" fontAlgn="auto" hangingPunct="1">
              <a:spcAft>
                <a:spcPts val="0"/>
              </a:spcAft>
              <a:buFont typeface="Wingdings 3"/>
              <a:buNone/>
              <a:defRPr/>
            </a:pPr>
            <a:r>
              <a:rPr lang="he-IL" sz="2400" b="1" dirty="0">
                <a:latin typeface="Times New Roman" pitchFamily="18" charset="0"/>
                <a:cs typeface="Times New Roman" pitchFamily="18" charset="0"/>
              </a:rPr>
              <a:t>                                                                                    (אל</a:t>
            </a:r>
            <a:r>
              <a:rPr lang="he-IL" sz="2400" b="1" dirty="0">
                <a:solidFill>
                  <a:srgbClr val="FF0000"/>
                </a:solidFill>
                <a:latin typeface="Times New Roman" pitchFamily="18" charset="0"/>
                <a:cs typeface="Times New Roman" pitchFamily="18" charset="0"/>
              </a:rPr>
              <a:t>ח</a:t>
            </a:r>
            <a:r>
              <a:rPr lang="he-IL" sz="2400" b="1" dirty="0">
                <a:latin typeface="Times New Roman" pitchFamily="18" charset="0"/>
                <a:cs typeface="Times New Roman" pitchFamily="18" charset="0"/>
              </a:rPr>
              <a:t> במקום הל</a:t>
            </a:r>
            <a:r>
              <a:rPr lang="he-IL" sz="2400" b="1" dirty="0">
                <a:solidFill>
                  <a:srgbClr val="FF0000"/>
                </a:solidFill>
                <a:latin typeface="Times New Roman" pitchFamily="18" charset="0"/>
                <a:cs typeface="Times New Roman" pitchFamily="18" charset="0"/>
              </a:rPr>
              <a:t>ך</a:t>
            </a:r>
            <a:r>
              <a:rPr lang="he-IL" sz="2400" b="1" dirty="0">
                <a:latin typeface="Times New Roman" pitchFamily="18" charset="0"/>
                <a:cs typeface="Times New Roman" pitchFamily="18" charset="0"/>
              </a:rPr>
              <a:t>)</a:t>
            </a:r>
          </a:p>
          <a:p>
            <a:pPr marL="365760" indent="-256032" eaLnBrk="1" fontAlgn="auto" hangingPunct="1">
              <a:spcAft>
                <a:spcPts val="0"/>
              </a:spcAft>
              <a:buFont typeface="Wingdings" pitchFamily="2" charset="2"/>
              <a:buChar char=""/>
              <a:defRPr/>
            </a:pPr>
            <a:r>
              <a:rPr lang="he-IL" sz="2400" b="1" dirty="0">
                <a:latin typeface="Times New Roman" pitchFamily="18" charset="0"/>
                <a:cs typeface="Times New Roman" pitchFamily="18" charset="0"/>
              </a:rPr>
              <a:t>כתיב מורפולוגי – איות תקין של אותיות שוות צליל בנטיות ובמשקלים    </a:t>
            </a:r>
          </a:p>
          <a:p>
            <a:pPr marL="365760" indent="-256032" eaLnBrk="1" fontAlgn="auto" hangingPunct="1">
              <a:spcAft>
                <a:spcPts val="0"/>
              </a:spcAft>
              <a:buFont typeface="Wingdings 3"/>
              <a:buNone/>
              <a:defRPr/>
            </a:pPr>
            <a:r>
              <a:rPr lang="he-IL" sz="2400" b="1" dirty="0">
                <a:latin typeface="Times New Roman" pitchFamily="18" charset="0"/>
                <a:cs typeface="Times New Roman" pitchFamily="18" charset="0"/>
              </a:rPr>
              <a:t>                                                                              (</a:t>
            </a:r>
            <a:r>
              <a:rPr lang="he-IL" sz="2400" b="1" dirty="0" err="1">
                <a:latin typeface="Times New Roman" pitchFamily="18" charset="0"/>
                <a:cs typeface="Times New Roman" pitchFamily="18" charset="0"/>
              </a:rPr>
              <a:t>הלכ</a:t>
            </a:r>
            <a:r>
              <a:rPr lang="he-IL" sz="2400" b="1" dirty="0" err="1">
                <a:solidFill>
                  <a:srgbClr val="FF0000"/>
                </a:solidFill>
                <a:latin typeface="Times New Roman" pitchFamily="18" charset="0"/>
                <a:cs typeface="Times New Roman" pitchFamily="18" charset="0"/>
              </a:rPr>
              <a:t>טי</a:t>
            </a:r>
            <a:r>
              <a:rPr lang="he-IL" sz="2400" b="1" dirty="0">
                <a:solidFill>
                  <a:srgbClr val="FF0000"/>
                </a:solidFill>
                <a:latin typeface="Times New Roman" pitchFamily="18" charset="0"/>
                <a:cs typeface="Times New Roman" pitchFamily="18" charset="0"/>
              </a:rPr>
              <a:t> </a:t>
            </a:r>
            <a:r>
              <a:rPr lang="he-IL" sz="2400" b="1" dirty="0">
                <a:latin typeface="Times New Roman" pitchFamily="18" charset="0"/>
                <a:cs typeface="Times New Roman" pitchFamily="18" charset="0"/>
              </a:rPr>
              <a:t>במקום הלכ</a:t>
            </a:r>
            <a:r>
              <a:rPr lang="he-IL" sz="2400" b="1" dirty="0">
                <a:solidFill>
                  <a:srgbClr val="FF0000"/>
                </a:solidFill>
                <a:latin typeface="Times New Roman" pitchFamily="18" charset="0"/>
                <a:cs typeface="Times New Roman" pitchFamily="18" charset="0"/>
              </a:rPr>
              <a:t>תי</a:t>
            </a:r>
            <a:r>
              <a:rPr lang="he-IL" sz="2400" b="1" dirty="0">
                <a:latin typeface="Times New Roman" pitchFamily="18" charset="0"/>
                <a:cs typeface="Times New Roman" pitchFamily="18" charset="0"/>
              </a:rPr>
              <a:t>)</a:t>
            </a:r>
          </a:p>
          <a:p>
            <a:pPr marL="365760" indent="-256032" eaLnBrk="1" fontAlgn="auto" hangingPunct="1">
              <a:spcAft>
                <a:spcPts val="0"/>
              </a:spcAft>
              <a:buFont typeface="Wingdings" pitchFamily="2" charset="2"/>
              <a:buChar char=""/>
              <a:defRPr/>
            </a:pPr>
            <a:r>
              <a:rPr lang="he-IL" sz="2400" b="1" dirty="0">
                <a:latin typeface="Times New Roman" pitchFamily="18" charset="0"/>
                <a:cs typeface="Times New Roman" pitchFamily="18" charset="0"/>
              </a:rPr>
              <a:t>מילים המחייבות סוגי ידע שונים, כגון הבחנה בייצוג מדויק לאימות קריאה</a:t>
            </a:r>
          </a:p>
          <a:p>
            <a:pPr marL="365760" indent="-256032" eaLnBrk="1" fontAlgn="auto" hangingPunct="1">
              <a:spcAft>
                <a:spcPts val="0"/>
              </a:spcAft>
              <a:buFont typeface="Wingdings 3"/>
              <a:buNone/>
              <a:defRPr/>
            </a:pPr>
            <a:r>
              <a:rPr lang="he-IL" sz="2400" b="1" dirty="0">
                <a:latin typeface="Times New Roman" pitchFamily="18" charset="0"/>
                <a:cs typeface="Times New Roman" pitchFamily="18" charset="0"/>
              </a:rPr>
              <a:t>                                                                                     (אש במקום א</a:t>
            </a:r>
            <a:r>
              <a:rPr lang="he-IL" sz="2400" b="1" dirty="0">
                <a:solidFill>
                  <a:srgbClr val="FF0000"/>
                </a:solidFill>
                <a:latin typeface="Times New Roman" pitchFamily="18" charset="0"/>
                <a:cs typeface="Times New Roman" pitchFamily="18" charset="0"/>
              </a:rPr>
              <a:t>י</a:t>
            </a:r>
            <a:r>
              <a:rPr lang="he-IL" sz="2400" b="1" dirty="0">
                <a:latin typeface="Times New Roman" pitchFamily="18" charset="0"/>
                <a:cs typeface="Times New Roman" pitchFamily="18" charset="0"/>
              </a:rPr>
              <a:t>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מציין מיקום תוכן 3" descr="מעקב כתיבה.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7938"/>
            <a:ext cx="9144000" cy="68659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תוכן 2"/>
          <p:cNvSpPr>
            <a:spLocks noGrp="1"/>
          </p:cNvSpPr>
          <p:nvPr>
            <p:ph idx="1"/>
          </p:nvPr>
        </p:nvSpPr>
        <p:spPr>
          <a:xfrm>
            <a:off x="468313" y="1916113"/>
            <a:ext cx="8229600" cy="4743450"/>
          </a:xfrm>
        </p:spPr>
        <p:txBody>
          <a:bodyPr/>
          <a:lstStyle/>
          <a:p>
            <a:pPr eaLnBrk="1" hangingPunct="1">
              <a:buFont typeface="Arial" panose="020B0604020202020204" pitchFamily="34" charset="0"/>
              <a:buNone/>
            </a:pPr>
            <a:r>
              <a:rPr lang="he-IL" altLang="he-IL" b="1">
                <a:latin typeface="Times New Roman" panose="02020603050405020304" pitchFamily="18" charset="0"/>
                <a:cs typeface="Times New Roman" panose="02020603050405020304" pitchFamily="18" charset="0"/>
              </a:rPr>
              <a:t>1. קביעת דירוג אחוזוני.</a:t>
            </a:r>
          </a:p>
          <a:p>
            <a:pPr eaLnBrk="1" hangingPunct="1">
              <a:buFont typeface="Arial" panose="020B0604020202020204" pitchFamily="34" charset="0"/>
              <a:buNone/>
            </a:pPr>
            <a:r>
              <a:rPr lang="he-IL" altLang="he-IL" b="1">
                <a:latin typeface="Times New Roman" panose="02020603050405020304" pitchFamily="18" charset="0"/>
                <a:cs typeface="Times New Roman" panose="02020603050405020304" pitchFamily="18" charset="0"/>
              </a:rPr>
              <a:t>2. מיפי תחומי חוזק ותחומי חולשה.</a:t>
            </a:r>
          </a:p>
          <a:p>
            <a:pPr eaLnBrk="1" hangingPunct="1">
              <a:buFont typeface="Arial" panose="020B0604020202020204" pitchFamily="34" charset="0"/>
              <a:buNone/>
            </a:pPr>
            <a:r>
              <a:rPr lang="he-IL" altLang="he-IL" b="1">
                <a:latin typeface="Times New Roman" panose="02020603050405020304" pitchFamily="18" charset="0"/>
                <a:cs typeface="Times New Roman" panose="02020603050405020304" pitchFamily="18" charset="0"/>
              </a:rPr>
              <a:t>3. זיהוי פרופיל התפקוד של הילד ושלב ההתפתחותי בשפה הכתובה.</a:t>
            </a:r>
          </a:p>
          <a:p>
            <a:pPr eaLnBrk="1" hangingPunct="1">
              <a:buFont typeface="Arial" panose="020B0604020202020204" pitchFamily="34" charset="0"/>
              <a:buNone/>
            </a:pPr>
            <a:r>
              <a:rPr lang="he-IL" altLang="he-IL" b="1">
                <a:latin typeface="Times New Roman" panose="02020603050405020304" pitchFamily="18" charset="0"/>
                <a:cs typeface="Times New Roman" panose="02020603050405020304" pitchFamily="18" charset="0"/>
              </a:rPr>
              <a:t>4. בניית תוכנית התערבות.</a:t>
            </a:r>
          </a:p>
          <a:p>
            <a:pPr eaLnBrk="1" hangingPunct="1">
              <a:buFont typeface="Arial" panose="020B0604020202020204" pitchFamily="34" charset="0"/>
              <a:buNone/>
            </a:pPr>
            <a:r>
              <a:rPr lang="he-IL" altLang="he-IL" b="1">
                <a:latin typeface="Times New Roman" panose="02020603050405020304" pitchFamily="18" charset="0"/>
                <a:cs typeface="Times New Roman" panose="02020603050405020304" pitchFamily="18" charset="0"/>
              </a:rPr>
              <a:t>5. מעקב אחר התקדמות התלמיד. </a:t>
            </a:r>
            <a:endParaRPr lang="he-IL" altLang="he-IL"/>
          </a:p>
        </p:txBody>
      </p:sp>
      <p:sp>
        <p:nvSpPr>
          <p:cNvPr id="16386" name="כותרת 1"/>
          <p:cNvSpPr>
            <a:spLocks noGrp="1"/>
          </p:cNvSpPr>
          <p:nvPr>
            <p:ph type="title"/>
          </p:nvPr>
        </p:nvSpPr>
        <p:spPr>
          <a:xfrm>
            <a:off x="250825" y="274638"/>
            <a:ext cx="8642350" cy="1143000"/>
          </a:xfrm>
        </p:spPr>
        <p:txBody>
          <a:bodyPr>
            <a:noAutofit/>
            <a:scene3d>
              <a:camera prst="orthographicFront"/>
              <a:lightRig rig="soft" dir="t"/>
            </a:scene3d>
            <a:sp3d prstMaterial="softEdge">
              <a:bevelT w="25400" h="25400"/>
            </a:sp3d>
          </a:bodyPr>
          <a:lstStyle/>
          <a:p>
            <a:pPr algn="ctr" eaLnBrk="1" fontAlgn="auto" hangingPunct="1">
              <a:spcAft>
                <a:spcPts val="0"/>
              </a:spcAft>
              <a:defRPr/>
            </a:pPr>
            <a:r>
              <a:rPr lang="he-IL" sz="4000" dirty="0">
                <a:latin typeface="Times New Roman" pitchFamily="18" charset="0"/>
                <a:cs typeface="Times New Roman" pitchFamily="18" charset="0"/>
              </a:rPr>
              <a:t>ניתוח הממצאים </a:t>
            </a:r>
            <a:br>
              <a:rPr lang="he-IL" sz="4000" dirty="0">
                <a:latin typeface="Times New Roman" pitchFamily="18" charset="0"/>
                <a:cs typeface="Times New Roman" pitchFamily="18" charset="0"/>
              </a:rPr>
            </a:br>
            <a:r>
              <a:rPr lang="he-IL" sz="4000" dirty="0">
                <a:latin typeface="Times New Roman" pitchFamily="18" charset="0"/>
                <a:cs typeface="Times New Roman" pitchFamily="18" charset="0"/>
              </a:rPr>
              <a:t>ומיפוי רמת התפקוד בקריאה ובכתיבה</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תוכן 2"/>
          <p:cNvSpPr>
            <a:spLocks noGrp="1"/>
          </p:cNvSpPr>
          <p:nvPr>
            <p:ph idx="1"/>
          </p:nvPr>
        </p:nvSpPr>
        <p:spPr>
          <a:xfrm>
            <a:off x="468313" y="2060575"/>
            <a:ext cx="8229600" cy="4310063"/>
          </a:xfrm>
        </p:spPr>
        <p:txBody>
          <a:bodyPr/>
          <a:lstStyle/>
          <a:p>
            <a:pPr eaLnBrk="1" hangingPunct="1">
              <a:buFont typeface="Arial" panose="020B0604020202020204" pitchFamily="34" charset="0"/>
              <a:buNone/>
            </a:pPr>
            <a:r>
              <a:rPr lang="he-IL" altLang="he-IL" sz="2400" b="1">
                <a:latin typeface="Times New Roman" panose="02020603050405020304" pitchFamily="18" charset="0"/>
                <a:cs typeface="Times New Roman" panose="02020603050405020304" pitchFamily="18" charset="0"/>
              </a:rPr>
              <a:t>1. </a:t>
            </a:r>
            <a:r>
              <a:rPr lang="he-IL" altLang="he-IL" sz="2400" b="1">
                <a:solidFill>
                  <a:srgbClr val="FF0000"/>
                </a:solidFill>
                <a:latin typeface="Times New Roman" panose="02020603050405020304" pitchFamily="18" charset="0"/>
                <a:cs typeface="Times New Roman" panose="02020603050405020304" pitchFamily="18" charset="0"/>
              </a:rPr>
              <a:t>פרופיל כללי נמוך "הומוגני" </a:t>
            </a:r>
            <a:r>
              <a:rPr lang="he-IL" altLang="he-IL" sz="2400" b="1">
                <a:latin typeface="Times New Roman" panose="02020603050405020304" pitchFamily="18" charset="0"/>
                <a:cs typeface="Times New Roman" panose="02020603050405020304" pitchFamily="18" charset="0"/>
              </a:rPr>
              <a:t>– כלל ההישגים הן בקצב והן בדיוק נמצאים בתחום הנמוך מהממוצע ומטה.                                                פרופיל זה משקף עיכוב ברכישת השלב האלפביתי (</a:t>
            </a:r>
            <a:r>
              <a:rPr lang="en-US" altLang="he-IL" sz="2400" b="1">
                <a:latin typeface="Times New Roman" panose="02020603050405020304" pitchFamily="18" charset="0"/>
                <a:cs typeface="Times New Roman" panose="02020603050405020304" pitchFamily="18" charset="0"/>
              </a:rPr>
              <a:t>Fhirth,1985</a:t>
            </a:r>
            <a:r>
              <a:rPr lang="he-IL" altLang="he-IL" sz="2400" b="1">
                <a:latin typeface="Times New Roman" panose="02020603050405020304" pitchFamily="18" charset="0"/>
                <a:cs typeface="Times New Roman" panose="02020603050405020304" pitchFamily="18" charset="0"/>
              </a:rPr>
              <a:t>), שכן לא הושגה רמת דיוק נאותה בקריאה המאפשרת הבנה מלאה של הנקרא.</a:t>
            </a:r>
          </a:p>
        </p:txBody>
      </p:sp>
      <p:sp>
        <p:nvSpPr>
          <p:cNvPr id="2" name="כותרת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he-IL" sz="3600" dirty="0">
                <a:latin typeface="Times New Roman" pitchFamily="18" charset="0"/>
                <a:cs typeface="Times New Roman" pitchFamily="18" charset="0"/>
              </a:rPr>
              <a:t>פרופיל התפקוד של הילד – אפשרויות ומשמעות</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תוכן 2"/>
          <p:cNvSpPr>
            <a:spLocks noGrp="1"/>
          </p:cNvSpPr>
          <p:nvPr>
            <p:ph idx="1"/>
          </p:nvPr>
        </p:nvSpPr>
        <p:spPr>
          <a:xfrm>
            <a:off x="457200" y="1196975"/>
            <a:ext cx="8229600" cy="4929188"/>
          </a:xfrm>
        </p:spPr>
        <p:txBody>
          <a:bodyPr/>
          <a:lstStyle/>
          <a:p>
            <a:pPr eaLnBrk="1" hangingPunct="1">
              <a:buFont typeface="Arial" panose="020B0604020202020204" pitchFamily="34" charset="0"/>
              <a:buNone/>
            </a:pPr>
            <a:r>
              <a:rPr lang="he-IL" altLang="he-IL" sz="2400" b="1">
                <a:latin typeface="Times New Roman" panose="02020603050405020304" pitchFamily="18" charset="0"/>
                <a:cs typeface="Times New Roman" panose="02020603050405020304" pitchFamily="18" charset="0"/>
              </a:rPr>
              <a:t>2. </a:t>
            </a:r>
            <a:r>
              <a:rPr lang="he-IL" altLang="he-IL" sz="2400" b="1">
                <a:solidFill>
                  <a:srgbClr val="FF0000"/>
                </a:solidFill>
                <a:latin typeface="Times New Roman" panose="02020603050405020304" pitchFamily="18" charset="0"/>
                <a:cs typeface="Times New Roman" panose="02020603050405020304" pitchFamily="18" charset="0"/>
              </a:rPr>
              <a:t>פרופיל עם פערים </a:t>
            </a:r>
            <a:r>
              <a:rPr lang="he-IL" altLang="he-IL" sz="2400" b="1">
                <a:latin typeface="Times New Roman" panose="02020603050405020304" pitchFamily="18" charset="0"/>
                <a:cs typeface="Times New Roman" panose="02020603050405020304" pitchFamily="18" charset="0"/>
              </a:rPr>
              <a:t>– פרופיל שיש בו פערים ברמת התפקוד במבחנים השונים בשני המדדים – קצב ודיוק.</a:t>
            </a:r>
          </a:p>
          <a:p>
            <a:pPr eaLnBrk="1" hangingPunct="1">
              <a:buFont typeface="Arial" panose="020B0604020202020204" pitchFamily="34" charset="0"/>
              <a:buNone/>
            </a:pPr>
            <a:r>
              <a:rPr lang="he-IL" altLang="he-IL" sz="2400" b="1">
                <a:latin typeface="Times New Roman" panose="02020603050405020304" pitchFamily="18" charset="0"/>
                <a:cs typeface="Times New Roman" panose="02020603050405020304" pitchFamily="18" charset="0"/>
              </a:rPr>
              <a:t>    להל"ן שתי דוגמאות שכיחות (ישנן אפשרויות נוספות):</a:t>
            </a:r>
          </a:p>
          <a:p>
            <a:pPr eaLnBrk="1" hangingPunct="1">
              <a:buFont typeface="Arial" panose="020B0604020202020204" pitchFamily="34" charset="0"/>
              <a:buNone/>
            </a:pPr>
            <a:endParaRPr lang="he-IL" altLang="he-IL" sz="1000" b="1">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he-IL" altLang="he-IL" sz="2400" b="1">
                <a:latin typeface="Times New Roman" panose="02020603050405020304" pitchFamily="18" charset="0"/>
                <a:cs typeface="Times New Roman" panose="02020603050405020304" pitchFamily="18" charset="0"/>
              </a:rPr>
              <a:t>    דיוק תקין וקצב איטי – בכל המבחנים מדדי הדיוק תקינים ומדדי הקצב נמוכים. פרופיל כזה מצביע על עיכוב במעבר לשלב האורתוגראפי – יש רכישה של דיוק בפענוח מילים, אך עיכוב בבניית ייצוגים לקסיקליים בזיכרון ופגיעה ביכולת פענוח מילים אוטומטית.</a:t>
            </a:r>
          </a:p>
          <a:p>
            <a:pPr eaLnBrk="1" hangingPunct="1">
              <a:buFont typeface="Wingdings 3" panose="05040102010807070707" pitchFamily="18" charset="2"/>
              <a:buNone/>
            </a:pPr>
            <a:endParaRPr lang="he-IL" altLang="he-IL" sz="2400" b="1">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
            </a:pPr>
            <a:r>
              <a:rPr lang="he-IL" altLang="he-IL" sz="2400" b="1">
                <a:latin typeface="Times New Roman" panose="02020603050405020304" pitchFamily="18" charset="0"/>
                <a:cs typeface="Times New Roman" panose="02020603050405020304" pitchFamily="18" charset="0"/>
              </a:rPr>
              <a:t>מדדי הדיוק והקצב בקריאת טקסט בטווח ממוצע אך בקריאת מילים בודדות נמוכים – פרופיל כזה מצביע על חולשה בסיסית בקריאה הבאה לידי ביטוי, כאשר לקורא אין תוכן היכול לסייע לו בזיהוי.</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תוכן 2"/>
          <p:cNvSpPr>
            <a:spLocks noGrp="1"/>
          </p:cNvSpPr>
          <p:nvPr>
            <p:ph idx="1"/>
          </p:nvPr>
        </p:nvSpPr>
        <p:spPr>
          <a:xfrm>
            <a:off x="457200" y="1196975"/>
            <a:ext cx="8229600" cy="5184775"/>
          </a:xfrm>
        </p:spPr>
        <p:txBody>
          <a:bodyPr/>
          <a:lstStyle/>
          <a:p>
            <a:pPr eaLnBrk="1" hangingPunct="1">
              <a:buFont typeface="Wingdings 3" panose="05040102010807070707" pitchFamily="18" charset="2"/>
              <a:buNone/>
            </a:pPr>
            <a:r>
              <a:rPr lang="he-IL" altLang="he-IL" sz="2400" b="1">
                <a:latin typeface="Times New Roman" panose="02020603050405020304" pitchFamily="18" charset="0"/>
                <a:cs typeface="Times New Roman" panose="02020603050405020304" pitchFamily="18" charset="0"/>
              </a:rPr>
              <a:t>תוכנית ההתערבות תותאם לכל ילד לפי ניתוח ממצאיו ומיפוי רמת התפקוד</a:t>
            </a:r>
          </a:p>
          <a:p>
            <a:pPr eaLnBrk="1" hangingPunct="1">
              <a:buFont typeface="Wingdings 3" panose="05040102010807070707" pitchFamily="18" charset="2"/>
              <a:buNone/>
            </a:pPr>
            <a:r>
              <a:rPr lang="he-IL" altLang="he-IL" sz="2400" b="1">
                <a:latin typeface="Times New Roman" panose="02020603050405020304" pitchFamily="18" charset="0"/>
                <a:cs typeface="Times New Roman" panose="02020603050405020304" pitchFamily="18" charset="0"/>
              </a:rPr>
              <a:t>דוגמאות :</a:t>
            </a:r>
          </a:p>
          <a:p>
            <a:pPr eaLnBrk="1" hangingPunct="1">
              <a:buFont typeface="Wingdings 2" panose="05020102010507070707" pitchFamily="18" charset="2"/>
              <a:buChar char="ï"/>
            </a:pPr>
            <a:r>
              <a:rPr lang="he-IL" altLang="he-IL" sz="2400" b="1">
                <a:latin typeface="Times New Roman" panose="02020603050405020304" pitchFamily="18" charset="0"/>
                <a:cs typeface="Times New Roman" panose="02020603050405020304" pitchFamily="18" charset="0"/>
              </a:rPr>
              <a:t>קשיים בתהליכי הפענוח של טקסט, מילים וצירופים – יש לבנות תוכנית המקנה את אבני היסוד ובמקביל ממזגת אותם למילים ולטקסט.</a:t>
            </a:r>
          </a:p>
          <a:p>
            <a:pPr eaLnBrk="1" hangingPunct="1">
              <a:buFont typeface="Wingdings 3" panose="05040102010807070707" pitchFamily="18" charset="2"/>
              <a:buNone/>
            </a:pPr>
            <a:endParaRPr lang="he-IL" altLang="he-IL" sz="2400" b="1">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Char char="ï"/>
            </a:pPr>
            <a:r>
              <a:rPr lang="he-IL" altLang="he-IL" sz="2400" b="1">
                <a:latin typeface="Times New Roman" panose="02020603050405020304" pitchFamily="18" charset="0"/>
                <a:cs typeface="Times New Roman" panose="02020603050405020304" pitchFamily="18" charset="0"/>
              </a:rPr>
              <a:t>אם תהליכי הפענוח של צירופים ומילים נמצאו תקינים ובטקסט עולים קשיים או ממד הדיוק תקין אך הקצב איטי – יש לבנות תוכנית המתמקדת בעיקר בתהליכי שטף.</a:t>
            </a:r>
          </a:p>
          <a:p>
            <a:pPr eaLnBrk="1" hangingPunct="1">
              <a:buFont typeface="Wingdings 2" panose="05020102010507070707" pitchFamily="18" charset="2"/>
              <a:buChar char="ï"/>
            </a:pPr>
            <a:endParaRPr lang="he-IL" altLang="he-IL" sz="2400" b="1">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Char char="ï"/>
            </a:pPr>
            <a:r>
              <a:rPr lang="he-IL" altLang="he-IL" sz="2400" b="1">
                <a:latin typeface="Times New Roman" panose="02020603050405020304" pitchFamily="18" charset="0"/>
                <a:cs typeface="Times New Roman" panose="02020603050405020304" pitchFamily="18" charset="0"/>
              </a:rPr>
              <a:t>אם הושגה מהירות גבוהה אך תהליכי הדיוק אינם תקינים – יש לשוב ולהקנות שליטה ברכיבים הבודדים (מילים שהוצאו מהקשר / צירופים / מילות תפל) הדורשים לדייק ולעכב את קצב העבודה. ובמקביל לבסס את הידע האורתוגראפי.</a:t>
            </a:r>
          </a:p>
          <a:p>
            <a:pPr eaLnBrk="1" hangingPunct="1">
              <a:buFont typeface="Wingdings 3" panose="05040102010807070707" pitchFamily="18" charset="2"/>
              <a:buNone/>
            </a:pPr>
            <a:endParaRPr lang="he-IL" altLang="he-IL" sz="2400" b="1">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Char char="ï"/>
            </a:pPr>
            <a:endParaRPr lang="he-IL" altLang="he-IL" sz="2400" b="1">
              <a:latin typeface="Times New Roman" panose="02020603050405020304" pitchFamily="18" charset="0"/>
              <a:cs typeface="Times New Roman" panose="02020603050405020304" pitchFamily="18" charset="0"/>
            </a:endParaRPr>
          </a:p>
        </p:txBody>
      </p:sp>
      <p:sp>
        <p:nvSpPr>
          <p:cNvPr id="5" name="כותרת 4"/>
          <p:cNvSpPr>
            <a:spLocks noGrp="1"/>
          </p:cNvSpPr>
          <p:nvPr>
            <p:ph type="title"/>
          </p:nvPr>
        </p:nvSpPr>
        <p:spPr>
          <a:xfrm>
            <a:off x="467544" y="116632"/>
            <a:ext cx="8229600" cy="1143000"/>
          </a:xfrm>
        </p:spPr>
        <p:txBody>
          <a:bodyPr>
            <a:scene3d>
              <a:camera prst="orthographicFront"/>
              <a:lightRig rig="soft" dir="t"/>
            </a:scene3d>
            <a:sp3d prstMaterial="softEdge">
              <a:bevelT w="25400" h="25400"/>
            </a:sp3d>
          </a:bodyPr>
          <a:lstStyle/>
          <a:p>
            <a:pPr algn="ctr" eaLnBrk="1" fontAlgn="auto" hangingPunct="1">
              <a:spcAft>
                <a:spcPts val="0"/>
              </a:spcAft>
              <a:defRPr/>
            </a:pPr>
            <a:r>
              <a:rPr lang="he-IL" sz="4400" dirty="0">
                <a:latin typeface="Times New Roman" pitchFamily="18" charset="0"/>
                <a:cs typeface="Times New Roman" pitchFamily="18" charset="0"/>
              </a:rPr>
              <a:t>בניית תוכנית התערבות</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a:spLocks noGrp="1"/>
          </p:cNvSpPr>
          <p:nvPr>
            <p:ph idx="1"/>
          </p:nvPr>
        </p:nvSpPr>
        <p:spPr>
          <a:xfrm>
            <a:off x="457200" y="1412875"/>
            <a:ext cx="8362950" cy="4713288"/>
          </a:xfrm>
        </p:spPr>
        <p:txBody>
          <a:bodyPr>
            <a:normAutofit/>
          </a:bodyPr>
          <a:lstStyle/>
          <a:p>
            <a:pPr marL="365760" indent="-256032" eaLnBrk="1" fontAlgn="auto" hangingPunct="1">
              <a:spcAft>
                <a:spcPts val="0"/>
              </a:spcAft>
              <a:buFont typeface="Arial" pitchFamily="34" charset="0"/>
              <a:buNone/>
              <a:defRPr/>
            </a:pPr>
            <a:r>
              <a:rPr lang="he-IL" sz="2400" b="1" dirty="0">
                <a:latin typeface="Times New Roman" pitchFamily="18" charset="0"/>
                <a:cs typeface="Times New Roman" pitchFamily="18" charset="0"/>
              </a:rPr>
              <a:t>מיפוי רמת התפקוד של הילד בקריאה ובכתיבה נעשה על מנת לקדם אותו בתחומים שבהם הוא מגלה קשיים.</a:t>
            </a:r>
          </a:p>
          <a:p>
            <a:pPr marL="365760" indent="-256032" eaLnBrk="1" fontAlgn="auto" hangingPunct="1">
              <a:spcAft>
                <a:spcPts val="0"/>
              </a:spcAft>
              <a:buFont typeface="Arial" pitchFamily="34" charset="0"/>
              <a:buNone/>
              <a:defRPr/>
            </a:pPr>
            <a:r>
              <a:rPr lang="he-IL" sz="2400" b="1" dirty="0">
                <a:latin typeface="Times New Roman" pitchFamily="18" charset="0"/>
                <a:cs typeface="Times New Roman" pitchFamily="18" charset="0"/>
              </a:rPr>
              <a:t>העיקרון המנחה החשוב ביותר הוא לבחון את היעילות של תוכנית ההתערבות כלומר :</a:t>
            </a:r>
            <a:r>
              <a:rPr lang="en-US" sz="2400" b="1" dirty="0">
                <a:latin typeface="Times New Roman" pitchFamily="18" charset="0"/>
                <a:cs typeface="Times New Roman" pitchFamily="18" charset="0"/>
              </a:rPr>
              <a:t> </a:t>
            </a:r>
            <a:endParaRPr lang="he-IL" sz="2400" b="1" dirty="0">
              <a:latin typeface="Times New Roman" pitchFamily="18" charset="0"/>
              <a:cs typeface="Times New Roman" pitchFamily="18" charset="0"/>
            </a:endParaRPr>
          </a:p>
          <a:p>
            <a:pPr marL="365760" indent="-256032" eaLnBrk="1" fontAlgn="auto" hangingPunct="1">
              <a:spcAft>
                <a:spcPts val="0"/>
              </a:spcAft>
              <a:buFont typeface="Arial" pitchFamily="34" charset="0"/>
              <a:buNone/>
              <a:defRPr/>
            </a:pPr>
            <a:r>
              <a:rPr lang="he-IL" sz="2400" b="1" dirty="0">
                <a:solidFill>
                  <a:srgbClr val="FF0000"/>
                </a:solidFill>
                <a:latin typeface="Times New Roman" pitchFamily="18" charset="0"/>
                <a:cs typeface="Times New Roman" pitchFamily="18" charset="0"/>
              </a:rPr>
              <a:t>                 האם אכן הילד מתקדם ומצמצם את הפער ביחס לבני כיתתו.</a:t>
            </a:r>
          </a:p>
          <a:p>
            <a:pPr marL="365760" indent="-256032" eaLnBrk="1" fontAlgn="auto" hangingPunct="1">
              <a:spcAft>
                <a:spcPts val="0"/>
              </a:spcAft>
              <a:buFont typeface="Arial" pitchFamily="34" charset="0"/>
              <a:buNone/>
              <a:defRPr/>
            </a:pPr>
            <a:endParaRPr lang="he-IL" sz="2400" b="1" dirty="0">
              <a:latin typeface="Times New Roman" pitchFamily="18" charset="0"/>
              <a:cs typeface="Times New Roman" pitchFamily="18" charset="0"/>
            </a:endParaRPr>
          </a:p>
          <a:p>
            <a:pPr marL="365760" indent="-256032" eaLnBrk="1" fontAlgn="auto" hangingPunct="1">
              <a:spcAft>
                <a:spcPts val="0"/>
              </a:spcAft>
              <a:buFont typeface="Arial" pitchFamily="34" charset="0"/>
              <a:buNone/>
              <a:defRPr/>
            </a:pPr>
            <a:r>
              <a:rPr lang="he-IL" sz="2400" b="1" dirty="0">
                <a:latin typeface="Times New Roman" pitchFamily="18" charset="0"/>
                <a:cs typeface="Times New Roman" pitchFamily="18" charset="0"/>
              </a:rPr>
              <a:t>מוצעות שלוש אופציות התקדמות :</a:t>
            </a:r>
          </a:p>
          <a:p>
            <a:pPr marL="457200" indent="-457200" eaLnBrk="1" fontAlgn="auto" hangingPunct="1">
              <a:spcAft>
                <a:spcPts val="0"/>
              </a:spcAft>
              <a:buFont typeface="Arial" pitchFamily="34" charset="0"/>
              <a:buAutoNum type="arabicPeriod"/>
              <a:defRPr/>
            </a:pPr>
            <a:r>
              <a:rPr lang="he-IL" sz="2000" b="1" dirty="0">
                <a:latin typeface="Times New Roman" pitchFamily="18" charset="0"/>
                <a:cs typeface="Times New Roman" pitchFamily="18" charset="0"/>
              </a:rPr>
              <a:t>צמצום הפער.</a:t>
            </a:r>
          </a:p>
          <a:p>
            <a:pPr marL="457200" indent="-457200" eaLnBrk="1" fontAlgn="auto" hangingPunct="1">
              <a:spcAft>
                <a:spcPts val="0"/>
              </a:spcAft>
              <a:buFont typeface="Arial" pitchFamily="34" charset="0"/>
              <a:buAutoNum type="arabicPeriod"/>
              <a:defRPr/>
            </a:pPr>
            <a:r>
              <a:rPr lang="he-IL" sz="2000" b="1" dirty="0">
                <a:latin typeface="Times New Roman" pitchFamily="18" charset="0"/>
                <a:cs typeface="Times New Roman" pitchFamily="18" charset="0"/>
              </a:rPr>
              <a:t>פער יציב- התלמיד מתקדם ביחס לעצמו, אך הפער בינו ובין קבוצת הגיל נשאר יציב.</a:t>
            </a:r>
          </a:p>
          <a:p>
            <a:pPr marL="457200" indent="-457200" eaLnBrk="1" fontAlgn="auto" hangingPunct="1">
              <a:spcAft>
                <a:spcPts val="0"/>
              </a:spcAft>
              <a:buFont typeface="Arial" pitchFamily="34" charset="0"/>
              <a:buAutoNum type="arabicPeriod"/>
              <a:defRPr/>
            </a:pPr>
            <a:r>
              <a:rPr lang="he-IL" sz="2000" b="1" dirty="0">
                <a:latin typeface="Times New Roman" pitchFamily="18" charset="0"/>
                <a:cs typeface="Times New Roman" pitchFamily="18" charset="0"/>
              </a:rPr>
              <a:t>התרחבות הפער-  לאורך זמן התרחבות הפער בד"כ כתוצאה מטיפול לא נכון.</a:t>
            </a:r>
          </a:p>
        </p:txBody>
      </p:sp>
      <p:sp>
        <p:nvSpPr>
          <p:cNvPr id="2" name="כותרת 1"/>
          <p:cNvSpPr>
            <a:spLocks noGrp="1"/>
          </p:cNvSpPr>
          <p:nvPr>
            <p:ph type="title"/>
          </p:nvPr>
        </p:nvSpPr>
        <p:spPr/>
        <p:txBody>
          <a:bodyPr>
            <a:scene3d>
              <a:camera prst="orthographicFront"/>
              <a:lightRig rig="soft" dir="t"/>
            </a:scene3d>
            <a:sp3d prstMaterial="softEdge">
              <a:bevelT w="25400" h="25400"/>
            </a:sp3d>
          </a:bodyPr>
          <a:lstStyle/>
          <a:p>
            <a:pPr algn="ctr" eaLnBrk="1" fontAlgn="auto" hangingPunct="1">
              <a:spcAft>
                <a:spcPts val="0"/>
              </a:spcAft>
              <a:defRPr/>
            </a:pPr>
            <a:r>
              <a:rPr lang="he-IL" sz="4400" dirty="0">
                <a:latin typeface="Times New Roman" pitchFamily="18" charset="0"/>
                <a:cs typeface="Times New Roman" pitchFamily="18" charset="0"/>
              </a:rPr>
              <a:t>מעקב אחר התקדמות הילד</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468313" y="1196975"/>
            <a:ext cx="8280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
            </a:pPr>
            <a:r>
              <a:rPr lang="he-IL" altLang="he-IL" sz="2000" b="1">
                <a:latin typeface="Times New Roman" panose="02020603050405020304" pitchFamily="18" charset="0"/>
                <a:cs typeface="Times New Roman" panose="02020603050405020304" pitchFamily="18" charset="0"/>
              </a:rPr>
              <a:t> ערכת מעק"ב הינה אסופה של מבחנים הבודקים את יעילות תפקודי השפה הכתובה.</a:t>
            </a:r>
          </a:p>
          <a:p>
            <a:pPr eaLnBrk="1" hangingPunct="1">
              <a:spcBef>
                <a:spcPct val="0"/>
              </a:spcBef>
              <a:buClrTx/>
              <a:buSzTx/>
              <a:buFontTx/>
              <a:buNone/>
            </a:pPr>
            <a:r>
              <a:rPr lang="he-IL" altLang="he-IL" sz="2000" b="1">
                <a:latin typeface="Times New Roman" panose="02020603050405020304" pitchFamily="18" charset="0"/>
                <a:cs typeface="Times New Roman" panose="02020603050405020304" pitchFamily="18" charset="0"/>
              </a:rPr>
              <a:t>      היא בודקת שטף קריאה, פענוח מילים כתובות ואיות מילים - מבחינת מהירות ודיוק,</a:t>
            </a:r>
          </a:p>
          <a:p>
            <a:pPr eaLnBrk="1" hangingPunct="1">
              <a:spcBef>
                <a:spcPct val="0"/>
              </a:spcBef>
              <a:buClrTx/>
              <a:buSzTx/>
              <a:buFontTx/>
              <a:buNone/>
            </a:pPr>
            <a:r>
              <a:rPr lang="he-IL" altLang="he-IL" sz="2000" b="1">
                <a:latin typeface="Times New Roman" panose="02020603050405020304" pitchFamily="18" charset="0"/>
                <a:cs typeface="Times New Roman" panose="02020603050405020304" pitchFamily="18" charset="0"/>
              </a:rPr>
              <a:t>     מתוך הנחה כי יעילות זו מאפשרת להשקיע את מרב הקשב בהבנת ההקשר התוכני.</a:t>
            </a:r>
          </a:p>
          <a:p>
            <a:pPr eaLnBrk="1" hangingPunct="1">
              <a:spcBef>
                <a:spcPct val="0"/>
              </a:spcBef>
              <a:buClrTx/>
              <a:buSzTx/>
              <a:buFontTx/>
              <a:buNone/>
            </a:pPr>
            <a:endParaRPr lang="he-IL" altLang="he-IL" sz="2000" b="1">
              <a:latin typeface="Times New Roman" panose="02020603050405020304" pitchFamily="18" charset="0"/>
              <a:cs typeface="Times New Roman" panose="02020603050405020304" pitchFamily="18" charset="0"/>
            </a:endParaRPr>
          </a:p>
          <a:p>
            <a:pPr eaLnBrk="1" hangingPunct="1">
              <a:spcBef>
                <a:spcPct val="0"/>
              </a:spcBef>
              <a:buClrTx/>
              <a:buSzTx/>
              <a:buFont typeface="Wingdings" panose="05000000000000000000" pitchFamily="2" charset="2"/>
              <a:buChar char="&amp;"/>
            </a:pPr>
            <a:r>
              <a:rPr lang="he-IL" altLang="he-IL" sz="2000" b="1">
                <a:latin typeface="Times New Roman" panose="02020603050405020304" pitchFamily="18" charset="0"/>
                <a:cs typeface="Times New Roman" panose="02020603050405020304" pitchFamily="18" charset="0"/>
              </a:rPr>
              <a:t> היא מיועדת למורים בחינוך הרגיל.</a:t>
            </a:r>
          </a:p>
          <a:p>
            <a:pPr eaLnBrk="1" hangingPunct="1">
              <a:spcBef>
                <a:spcPct val="0"/>
              </a:spcBef>
              <a:buClrTx/>
              <a:buSzTx/>
              <a:buFont typeface="Arial" panose="020B0604020202020204" pitchFamily="34" charset="0"/>
              <a:buChar char="•"/>
            </a:pPr>
            <a:endParaRPr lang="he-IL" altLang="he-IL" sz="2000" b="1">
              <a:latin typeface="Times New Roman" panose="02020603050405020304" pitchFamily="18" charset="0"/>
              <a:cs typeface="Times New Roman" panose="02020603050405020304" pitchFamily="18" charset="0"/>
            </a:endParaRPr>
          </a:p>
          <a:p>
            <a:pPr eaLnBrk="1" hangingPunct="1">
              <a:spcBef>
                <a:spcPct val="0"/>
              </a:spcBef>
              <a:buClrTx/>
              <a:buSzTx/>
              <a:buFont typeface="Wingdings" panose="05000000000000000000" pitchFamily="2" charset="2"/>
              <a:buChar char=""/>
            </a:pPr>
            <a:r>
              <a:rPr lang="he-IL" altLang="he-IL" sz="2000" b="1">
                <a:latin typeface="Times New Roman" panose="02020603050405020304" pitchFamily="18" charset="0"/>
                <a:cs typeface="Times New Roman" panose="02020603050405020304" pitchFamily="18" charset="0"/>
              </a:rPr>
              <a:t> היא מאפשרת לקבוע את רמת התפקוד של התלמידים בכיתות ב'-ו' בתהליכי פענוח         </a:t>
            </a:r>
          </a:p>
          <a:p>
            <a:pPr eaLnBrk="1" hangingPunct="1">
              <a:spcBef>
                <a:spcPct val="0"/>
              </a:spcBef>
              <a:buClrTx/>
              <a:buSzTx/>
              <a:buFontTx/>
              <a:buNone/>
            </a:pPr>
            <a:r>
              <a:rPr lang="he-IL" altLang="he-IL" sz="2000" b="1">
                <a:latin typeface="Times New Roman" panose="02020603050405020304" pitchFamily="18" charset="0"/>
                <a:cs typeface="Times New Roman" panose="02020603050405020304" pitchFamily="18" charset="0"/>
              </a:rPr>
              <a:t>      מילים, שטף קריאה ואיות של מילים ביחס לתפקוד האוכלוסייה ברמת כיתתם.</a:t>
            </a:r>
          </a:p>
          <a:p>
            <a:pPr eaLnBrk="1" hangingPunct="1">
              <a:spcBef>
                <a:spcPct val="0"/>
              </a:spcBef>
              <a:buClrTx/>
              <a:buSzTx/>
              <a:buFontTx/>
              <a:buNone/>
            </a:pPr>
            <a:endParaRPr lang="he-IL" altLang="he-IL" sz="2000" b="1">
              <a:latin typeface="Times New Roman" panose="02020603050405020304" pitchFamily="18" charset="0"/>
              <a:cs typeface="Times New Roman" panose="02020603050405020304" pitchFamily="18" charset="0"/>
            </a:endParaRPr>
          </a:p>
          <a:p>
            <a:pPr eaLnBrk="1" hangingPunct="1">
              <a:spcBef>
                <a:spcPct val="0"/>
              </a:spcBef>
              <a:buClrTx/>
              <a:buSzTx/>
              <a:buFont typeface="Wingdings" panose="05000000000000000000" pitchFamily="2" charset="2"/>
              <a:buChar char="&amp;"/>
            </a:pPr>
            <a:r>
              <a:rPr lang="he-IL" altLang="he-IL" sz="2000" b="1">
                <a:latin typeface="Times New Roman" panose="02020603050405020304" pitchFamily="18" charset="0"/>
                <a:cs typeface="Times New Roman" panose="02020603050405020304" pitchFamily="18" charset="0"/>
              </a:rPr>
              <a:t> אין להסיק ממבחנים אלה על קיום לקות למידה.</a:t>
            </a:r>
          </a:p>
          <a:p>
            <a:pPr eaLnBrk="1" hangingPunct="1">
              <a:spcBef>
                <a:spcPct val="0"/>
              </a:spcBef>
              <a:buClrTx/>
              <a:buSzTx/>
              <a:buFont typeface="Arial" panose="020B0604020202020204" pitchFamily="34" charset="0"/>
              <a:buChar char="•"/>
            </a:pPr>
            <a:endParaRPr lang="he-IL" altLang="he-IL" sz="2000" b="1">
              <a:latin typeface="Times New Roman" panose="02020603050405020304" pitchFamily="18" charset="0"/>
              <a:cs typeface="Times New Roman" panose="02020603050405020304" pitchFamily="18" charset="0"/>
            </a:endParaRPr>
          </a:p>
          <a:p>
            <a:pPr eaLnBrk="1" hangingPunct="1">
              <a:spcBef>
                <a:spcPct val="0"/>
              </a:spcBef>
              <a:buClrTx/>
              <a:buSzTx/>
              <a:buFont typeface="Wingdings" panose="05000000000000000000" pitchFamily="2" charset="2"/>
              <a:buChar char="&amp;"/>
            </a:pPr>
            <a:r>
              <a:rPr lang="he-IL" altLang="he-IL" sz="2000" b="1">
                <a:latin typeface="Times New Roman" panose="02020603050405020304" pitchFamily="18" charset="0"/>
                <a:cs typeface="Times New Roman" panose="02020603050405020304" pitchFamily="18" charset="0"/>
              </a:rPr>
              <a:t> אין להשתמש במבחנים שבערכה לתרגול, לאימון או כמבחנים קבוצתיים.</a:t>
            </a:r>
          </a:p>
          <a:p>
            <a:pPr eaLnBrk="1" hangingPunct="1">
              <a:spcBef>
                <a:spcPct val="0"/>
              </a:spcBef>
              <a:buClrTx/>
              <a:buSzTx/>
              <a:buFontTx/>
              <a:buNone/>
            </a:pPr>
            <a:endParaRPr lang="he-IL" altLang="he-IL" sz="2000" b="1">
              <a:latin typeface="Times New Roman" panose="02020603050405020304" pitchFamily="18" charset="0"/>
              <a:cs typeface="Times New Roman" panose="02020603050405020304" pitchFamily="18" charset="0"/>
            </a:endParaRPr>
          </a:p>
        </p:txBody>
      </p:sp>
      <p:sp>
        <p:nvSpPr>
          <p:cNvPr id="4" name="כותרת 1"/>
          <p:cNvSpPr txBox="1">
            <a:spLocks/>
          </p:cNvSpPr>
          <p:nvPr/>
        </p:nvSpPr>
        <p:spPr>
          <a:xfrm>
            <a:off x="827088" y="260350"/>
            <a:ext cx="7772400" cy="865188"/>
          </a:xfrm>
          <a:prstGeom prst="rect">
            <a:avLst/>
          </a:prstGeom>
        </p:spPr>
        <p:txBody>
          <a:bodyPr/>
          <a:lstStyle/>
          <a:p>
            <a:pPr algn="ctr" fontAlgn="auto">
              <a:spcAft>
                <a:spcPts val="0"/>
              </a:spcAft>
              <a:defRPr/>
            </a:pPr>
            <a:r>
              <a:rPr lang="he-IL" sz="4400" b="1" dirty="0">
                <a:latin typeface="Times New Roman" pitchFamily="18" charset="0"/>
                <a:ea typeface="+mj-ea"/>
                <a:cs typeface="Times New Roman" pitchFamily="18" charset="0"/>
              </a:rPr>
              <a:t>ערכת </a:t>
            </a:r>
            <a:r>
              <a:rPr lang="he-IL" sz="4400" b="1" dirty="0" err="1">
                <a:latin typeface="Times New Roman" pitchFamily="18" charset="0"/>
                <a:ea typeface="+mj-ea"/>
                <a:cs typeface="Times New Roman" pitchFamily="18" charset="0"/>
              </a:rPr>
              <a:t>מעק"ב</a:t>
            </a:r>
            <a:endParaRPr lang="he-IL" sz="4400" b="1" dirty="0">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כותרת 1"/>
          <p:cNvSpPr>
            <a:spLocks noGrp="1"/>
          </p:cNvSpPr>
          <p:nvPr>
            <p:ph type="ctrTitle"/>
          </p:nvPr>
        </p:nvSpPr>
        <p:spPr>
          <a:xfrm>
            <a:off x="684213" y="549275"/>
            <a:ext cx="7772400" cy="863600"/>
          </a:xfrm>
        </p:spPr>
        <p:txBody>
          <a:bodyPr/>
          <a:lstStyle/>
          <a:p>
            <a:pPr algn="ctr" eaLnBrk="1" fontAlgn="auto" hangingPunct="1">
              <a:spcAft>
                <a:spcPts val="0"/>
              </a:spcAft>
              <a:defRPr/>
            </a:pPr>
            <a:r>
              <a:rPr lang="he-IL" dirty="0">
                <a:latin typeface="Times New Roman" pitchFamily="18" charset="0"/>
                <a:cs typeface="Times New Roman" pitchFamily="18" charset="0"/>
              </a:rPr>
              <a:t>מטרת  הערכה  למורה</a:t>
            </a:r>
          </a:p>
        </p:txBody>
      </p:sp>
      <p:sp>
        <p:nvSpPr>
          <p:cNvPr id="11267" name="כותרת משנה 2"/>
          <p:cNvSpPr>
            <a:spLocks noGrp="1"/>
          </p:cNvSpPr>
          <p:nvPr>
            <p:ph type="subTitle" idx="1"/>
          </p:nvPr>
        </p:nvSpPr>
        <p:spPr>
          <a:xfrm>
            <a:off x="684213" y="1700213"/>
            <a:ext cx="7775575" cy="3938587"/>
          </a:xfrm>
        </p:spPr>
        <p:txBody>
          <a:bodyPr/>
          <a:lstStyle/>
          <a:p>
            <a:pPr marR="0" eaLnBrk="1" hangingPunct="1"/>
            <a:r>
              <a:rPr lang="he-IL" altLang="he-IL" sz="2400" b="1">
                <a:solidFill>
                  <a:schemeClr val="tx1"/>
                </a:solidFill>
                <a:latin typeface="Times New Roman" panose="02020603050405020304" pitchFamily="18" charset="0"/>
                <a:cs typeface="Times New Roman" panose="02020603050405020304" pitchFamily="18" charset="0"/>
              </a:rPr>
              <a:t>     הערכה למורה למיפוי עדכני של קריאה וכתיבה  מאפשרת : </a:t>
            </a:r>
          </a:p>
          <a:p>
            <a:pPr marR="0" eaLnBrk="1" hangingPunct="1"/>
            <a:endParaRPr lang="he-IL" altLang="he-IL" sz="800" b="1">
              <a:solidFill>
                <a:schemeClr val="tx1"/>
              </a:solidFill>
              <a:latin typeface="Times New Roman" panose="02020603050405020304" pitchFamily="18" charset="0"/>
              <a:cs typeface="Times New Roman" panose="02020603050405020304" pitchFamily="18" charset="0"/>
            </a:endParaRPr>
          </a:p>
          <a:p>
            <a:pPr marR="0" eaLnBrk="1" hangingPunct="1">
              <a:buFont typeface="Wingdings 2" panose="05020102010507070707" pitchFamily="18" charset="2"/>
              <a:buChar char="!"/>
            </a:pPr>
            <a:r>
              <a:rPr lang="he-IL" altLang="he-IL" sz="2400" b="1">
                <a:solidFill>
                  <a:schemeClr val="tx1"/>
                </a:solidFill>
                <a:latin typeface="Times New Roman" panose="02020603050405020304" pitchFamily="18" charset="0"/>
                <a:cs typeface="Times New Roman" panose="02020603050405020304" pitchFamily="18" charset="0"/>
              </a:rPr>
              <a:t>לקבוע את רמת התפקוד של תלמידים  בכיתות ב'-ו' בביה"ס היסודי</a:t>
            </a:r>
          </a:p>
          <a:p>
            <a:pPr marR="0" eaLnBrk="1" hangingPunct="1"/>
            <a:r>
              <a:rPr lang="he-IL" altLang="he-IL" sz="2400" b="1">
                <a:solidFill>
                  <a:schemeClr val="tx1"/>
                </a:solidFill>
                <a:latin typeface="Times New Roman" panose="02020603050405020304" pitchFamily="18" charset="0"/>
                <a:cs typeface="Times New Roman" panose="02020603050405020304" pitchFamily="18" charset="0"/>
              </a:rPr>
              <a:t>    ביחס לבני כיתתם. </a:t>
            </a:r>
          </a:p>
          <a:p>
            <a:pPr marR="0" eaLnBrk="1" hangingPunct="1">
              <a:buFont typeface="Wingdings 2" panose="05020102010507070707" pitchFamily="18" charset="2"/>
              <a:buChar char="!"/>
            </a:pPr>
            <a:r>
              <a:rPr lang="he-IL" altLang="he-IL" sz="2400" b="1">
                <a:solidFill>
                  <a:schemeClr val="tx1"/>
                </a:solidFill>
                <a:latin typeface="Times New Roman" panose="02020603050405020304" pitchFamily="18" charset="0"/>
                <a:cs typeface="Times New Roman" panose="02020603050405020304" pitchFamily="18" charset="0"/>
              </a:rPr>
              <a:t>לאתר את התלמידים המתקשים.</a:t>
            </a:r>
          </a:p>
          <a:p>
            <a:pPr marR="0" eaLnBrk="1" hangingPunct="1">
              <a:buFont typeface="Wingdings 2" panose="05020102010507070707" pitchFamily="18" charset="2"/>
              <a:buChar char="!"/>
            </a:pPr>
            <a:r>
              <a:rPr lang="he-IL" altLang="he-IL" sz="2400" b="1">
                <a:solidFill>
                  <a:schemeClr val="tx1"/>
                </a:solidFill>
                <a:latin typeface="Times New Roman" panose="02020603050405020304" pitchFamily="18" charset="0"/>
                <a:cs typeface="Times New Roman" panose="02020603050405020304" pitchFamily="18" charset="0"/>
              </a:rPr>
              <a:t>לבנות עבור התלמידים המתקשים תוכנית טיפול מתאימה.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כותרת 1"/>
          <p:cNvSpPr>
            <a:spLocks noGrp="1"/>
          </p:cNvSpPr>
          <p:nvPr>
            <p:ph type="ctrTitle"/>
          </p:nvPr>
        </p:nvSpPr>
        <p:spPr>
          <a:xfrm>
            <a:off x="684213" y="333375"/>
            <a:ext cx="7772400" cy="1008063"/>
          </a:xfrm>
        </p:spPr>
        <p:txBody>
          <a:bodyPr/>
          <a:lstStyle/>
          <a:p>
            <a:pPr eaLnBrk="1" fontAlgn="auto" hangingPunct="1">
              <a:spcAft>
                <a:spcPts val="0"/>
              </a:spcAft>
              <a:defRPr/>
            </a:pPr>
            <a:r>
              <a:rPr lang="he-IL" dirty="0">
                <a:latin typeface="Times New Roman" pitchFamily="18" charset="0"/>
                <a:cs typeface="Times New Roman" pitchFamily="18" charset="0"/>
              </a:rPr>
              <a:t>ערכת האבחון למורה כוללת :</a:t>
            </a:r>
          </a:p>
        </p:txBody>
      </p:sp>
      <p:sp>
        <p:nvSpPr>
          <p:cNvPr id="12291" name="כותרת משנה 2"/>
          <p:cNvSpPr>
            <a:spLocks noGrp="1"/>
          </p:cNvSpPr>
          <p:nvPr>
            <p:ph type="subTitle" idx="1"/>
          </p:nvPr>
        </p:nvSpPr>
        <p:spPr>
          <a:xfrm>
            <a:off x="468313" y="1484313"/>
            <a:ext cx="8135937" cy="4154487"/>
          </a:xfrm>
        </p:spPr>
        <p:txBody>
          <a:bodyPr/>
          <a:lstStyle/>
          <a:p>
            <a:pPr marL="457200" marR="0" indent="-457200" eaLnBrk="1" hangingPunct="1">
              <a:buFont typeface="Arial" panose="020B0604020202020204" pitchFamily="34" charset="0"/>
              <a:buAutoNum type="arabicPeriod"/>
            </a:pPr>
            <a:r>
              <a:rPr lang="he-IL" altLang="he-IL" sz="2400" b="1">
                <a:solidFill>
                  <a:schemeClr val="tx1"/>
                </a:solidFill>
                <a:latin typeface="Times New Roman" panose="02020603050405020304" pitchFamily="18" charset="0"/>
                <a:cs typeface="Times New Roman" panose="02020603050405020304" pitchFamily="18" charset="0"/>
              </a:rPr>
              <a:t>ערכת מבחנים.</a:t>
            </a:r>
          </a:p>
          <a:p>
            <a:pPr marL="457200" marR="0" indent="-457200" eaLnBrk="1" hangingPunct="1">
              <a:buFont typeface="Arial" panose="020B0604020202020204" pitchFamily="34" charset="0"/>
              <a:buAutoNum type="arabicPeriod"/>
            </a:pPr>
            <a:r>
              <a:rPr lang="he-IL" altLang="he-IL" sz="2400" b="1">
                <a:solidFill>
                  <a:schemeClr val="tx1"/>
                </a:solidFill>
                <a:latin typeface="Times New Roman" panose="02020603050405020304" pitchFamily="18" charset="0"/>
                <a:cs typeface="Times New Roman" panose="02020603050405020304" pitchFamily="18" charset="0"/>
              </a:rPr>
              <a:t>חוברת רישום ממצאים.</a:t>
            </a:r>
          </a:p>
          <a:p>
            <a:pPr marL="457200" marR="0" indent="-457200" eaLnBrk="1" hangingPunct="1">
              <a:buFont typeface="Arial" panose="020B0604020202020204" pitchFamily="34" charset="0"/>
              <a:buAutoNum type="arabicPeriod"/>
            </a:pPr>
            <a:r>
              <a:rPr lang="he-IL" altLang="he-IL" sz="2400" b="1">
                <a:solidFill>
                  <a:schemeClr val="tx1"/>
                </a:solidFill>
                <a:latin typeface="Times New Roman" panose="02020603050405020304" pitchFamily="18" charset="0"/>
                <a:cs typeface="Times New Roman" panose="02020603050405020304" pitchFamily="18" charset="0"/>
              </a:rPr>
              <a:t>מדריך עיוני ויישומי למורה.</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מציין מיקום תוכן 2"/>
          <p:cNvSpPr>
            <a:spLocks noGrp="1"/>
          </p:cNvSpPr>
          <p:nvPr>
            <p:ph idx="1"/>
          </p:nvPr>
        </p:nvSpPr>
        <p:spPr>
          <a:xfrm>
            <a:off x="539750" y="1268413"/>
            <a:ext cx="8229600" cy="5473700"/>
          </a:xfrm>
        </p:spPr>
        <p:txBody>
          <a:bodyPr/>
          <a:lstStyle/>
          <a:p>
            <a:pPr eaLnBrk="1" hangingPunct="1">
              <a:buFont typeface="Arial" panose="020B0604020202020204" pitchFamily="34" charset="0"/>
              <a:buNone/>
            </a:pPr>
            <a:r>
              <a:rPr lang="he-IL" altLang="he-IL" sz="2000"/>
              <a:t> </a:t>
            </a:r>
            <a:r>
              <a:rPr lang="he-IL" altLang="he-IL" sz="2000" b="1">
                <a:latin typeface="Times New Roman" panose="02020603050405020304" pitchFamily="18" charset="0"/>
                <a:cs typeface="Times New Roman" panose="02020603050405020304" pitchFamily="18" charset="0"/>
              </a:rPr>
              <a:t>1. הבוחן צריך להכיר ולדעת להשתמש במדריך.</a:t>
            </a:r>
          </a:p>
          <a:p>
            <a:pPr eaLnBrk="1" hangingPunct="1">
              <a:buFont typeface="Arial" panose="020B0604020202020204" pitchFamily="34" charset="0"/>
              <a:buNone/>
            </a:pPr>
            <a:r>
              <a:rPr lang="he-IL" altLang="he-IL" sz="2000" b="1">
                <a:latin typeface="Times New Roman" panose="02020603050405020304" pitchFamily="18" charset="0"/>
                <a:cs typeface="Times New Roman" panose="02020603050405020304" pitchFamily="18" charset="0"/>
              </a:rPr>
              <a:t>2. הערכה מסודרת לפי סדר העברה מומלץ, אך ניתן לשינוי עפ"י שיקול דעת. שיקול דעת יכול להתייחס גם להתאמת רמת הכיתה , לסף התסכול ולעייפות.</a:t>
            </a:r>
          </a:p>
          <a:p>
            <a:pPr eaLnBrk="1" hangingPunct="1">
              <a:buFont typeface="Arial" panose="020B0604020202020204" pitchFamily="34" charset="0"/>
              <a:buNone/>
            </a:pPr>
            <a:r>
              <a:rPr lang="he-IL" altLang="he-IL" sz="2000" b="1">
                <a:latin typeface="Times New Roman" panose="02020603050405020304" pitchFamily="18" charset="0"/>
                <a:cs typeface="Times New Roman" panose="02020603050405020304" pitchFamily="18" charset="0"/>
              </a:rPr>
              <a:t>3. ערכת המבחנים מונחת לפני התלמיד, המורה רושם בחוברת רישום וסיכום.</a:t>
            </a:r>
          </a:p>
          <a:p>
            <a:pPr eaLnBrk="1" hangingPunct="1">
              <a:buFont typeface="Arial" panose="020B0604020202020204" pitchFamily="34" charset="0"/>
              <a:buNone/>
            </a:pPr>
            <a:r>
              <a:rPr lang="he-IL" altLang="he-IL" sz="2000" b="1">
                <a:latin typeface="Times New Roman" panose="02020603050405020304" pitchFamily="18" charset="0"/>
                <a:cs typeface="Times New Roman" panose="02020603050405020304" pitchFamily="18" charset="0"/>
              </a:rPr>
              <a:t>4. חשוב שהבדיקה תיערך בתנאים אופטימאליים – בחדר שקט ובו מידה סבירה של גירויים.</a:t>
            </a:r>
          </a:p>
          <a:p>
            <a:pPr eaLnBrk="1" hangingPunct="1">
              <a:buFont typeface="Arial" panose="020B0604020202020204" pitchFamily="34" charset="0"/>
              <a:buNone/>
            </a:pPr>
            <a:r>
              <a:rPr lang="he-IL" altLang="he-IL" sz="2000" b="1">
                <a:latin typeface="Times New Roman" panose="02020603050405020304" pitchFamily="18" charset="0"/>
                <a:cs typeface="Times New Roman" panose="02020603050405020304" pitchFamily="18" charset="0"/>
              </a:rPr>
              <a:t>5. ניתן להעביר את הערכה בפגישה אחת (כ-30 דקות).</a:t>
            </a:r>
          </a:p>
          <a:p>
            <a:pPr eaLnBrk="1" hangingPunct="1">
              <a:buFont typeface="Arial" panose="020B0604020202020204" pitchFamily="34" charset="0"/>
              <a:buNone/>
            </a:pPr>
            <a:r>
              <a:rPr lang="he-IL" altLang="he-IL" sz="2000" b="1">
                <a:latin typeface="Times New Roman" panose="02020603050405020304" pitchFamily="18" charset="0"/>
                <a:cs typeface="Times New Roman" panose="02020603050405020304" pitchFamily="18" charset="0"/>
              </a:rPr>
              <a:t>6. יש לשמור על אווירה נעימה ותומכת בעת העברת המבחנים אך יחד עם זאת לשדר מחויבות משותפת לכלי הבחינה.</a:t>
            </a:r>
          </a:p>
          <a:p>
            <a:pPr eaLnBrk="1" hangingPunct="1">
              <a:buFont typeface="Arial" panose="020B0604020202020204" pitchFamily="34" charset="0"/>
              <a:buNone/>
            </a:pPr>
            <a:r>
              <a:rPr lang="he-IL" altLang="he-IL" sz="2000" b="1">
                <a:latin typeface="Times New Roman" panose="02020603050405020304" pitchFamily="18" charset="0"/>
                <a:cs typeface="Times New Roman" panose="02020603050405020304" pitchFamily="18" charset="0"/>
              </a:rPr>
              <a:t>7. למבחנים בערכה יש נורמות ארציות.</a:t>
            </a:r>
          </a:p>
          <a:p>
            <a:pPr eaLnBrk="1" hangingPunct="1">
              <a:buFont typeface="Arial" panose="020B0604020202020204" pitchFamily="34" charset="0"/>
              <a:buNone/>
            </a:pPr>
            <a:r>
              <a:rPr lang="he-IL" altLang="he-IL" sz="2000" b="1">
                <a:latin typeface="Times New Roman" panose="02020603050405020304" pitchFamily="18" charset="0"/>
                <a:cs typeface="Times New Roman" panose="02020603050405020304" pitchFamily="18" charset="0"/>
              </a:rPr>
              <a:t>8. הנורמות משקפות תפקוד המתאים לאמצע-סוף שנת לימודים בכיתות שהמבחן מיועד להן. (בתחילת שנה לתלמיד כיתה ג' נעביר טקסט ברמת כיתה ב'). </a:t>
            </a:r>
          </a:p>
          <a:p>
            <a:pPr eaLnBrk="1" hangingPunct="1">
              <a:buFont typeface="Arial" panose="020B0604020202020204" pitchFamily="34" charset="0"/>
              <a:buNone/>
            </a:pPr>
            <a:r>
              <a:rPr lang="he-IL" altLang="he-IL" sz="2000" b="1">
                <a:latin typeface="Times New Roman" panose="02020603050405020304" pitchFamily="18" charset="0"/>
                <a:cs typeface="Times New Roman" panose="02020603050405020304" pitchFamily="18" charset="0"/>
              </a:rPr>
              <a:t>8. חשוב לשלב את המסקנות מתוצאות המבחן עם תצפיות על התנהגות הילד בזמן העברת המבחנים (טווח קשב, אימפולסיביות, יכולת התמודדות עם תסכול, התמדה, מוטוריקה עדינה, התארגנות, צורך בחיזוקים ועוד.</a:t>
            </a:r>
          </a:p>
        </p:txBody>
      </p:sp>
      <p:sp>
        <p:nvSpPr>
          <p:cNvPr id="6146" name="כותרת 1"/>
          <p:cNvSpPr>
            <a:spLocks noGrp="1"/>
          </p:cNvSpPr>
          <p:nvPr>
            <p:ph type="title"/>
          </p:nvPr>
        </p:nvSpPr>
        <p:spPr/>
        <p:txBody>
          <a:bodyPr>
            <a:scene3d>
              <a:camera prst="orthographicFront"/>
              <a:lightRig rig="soft" dir="t"/>
            </a:scene3d>
            <a:sp3d prstMaterial="softEdge">
              <a:bevelT w="25400" h="25400"/>
            </a:sp3d>
          </a:bodyPr>
          <a:lstStyle/>
          <a:p>
            <a:pPr algn="ctr" eaLnBrk="1" fontAlgn="auto" hangingPunct="1">
              <a:spcAft>
                <a:spcPts val="0"/>
              </a:spcAft>
              <a:defRPr/>
            </a:pPr>
            <a:r>
              <a:rPr lang="he-IL" sz="4400" dirty="0">
                <a:latin typeface="Times New Roman" pitchFamily="18" charset="0"/>
                <a:cs typeface="Times New Roman" pitchFamily="18" charset="0"/>
              </a:rPr>
              <a:t>כללים ונהלים להעברת המבחנים</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כותרת 1"/>
          <p:cNvSpPr>
            <a:spLocks noGrp="1"/>
          </p:cNvSpPr>
          <p:nvPr>
            <p:ph type="ctrTitle"/>
          </p:nvPr>
        </p:nvSpPr>
        <p:spPr>
          <a:xfrm>
            <a:off x="827584" y="188641"/>
            <a:ext cx="7772400" cy="864096"/>
          </a:xfrm>
        </p:spPr>
        <p:txBody>
          <a:bodyPr/>
          <a:lstStyle/>
          <a:p>
            <a:pPr algn="ctr" eaLnBrk="1" fontAlgn="auto" hangingPunct="1">
              <a:spcAft>
                <a:spcPts val="0"/>
              </a:spcAft>
              <a:defRPr/>
            </a:pPr>
            <a:r>
              <a:rPr lang="he-IL">
                <a:latin typeface="Times New Roman" pitchFamily="18" charset="0"/>
                <a:cs typeface="Times New Roman" pitchFamily="18" charset="0"/>
              </a:rPr>
              <a:t>כלי האבחון </a:t>
            </a:r>
          </a:p>
        </p:txBody>
      </p:sp>
      <p:sp>
        <p:nvSpPr>
          <p:cNvPr id="14339" name="כותרת משנה 2"/>
          <p:cNvSpPr>
            <a:spLocks noGrp="1"/>
          </p:cNvSpPr>
          <p:nvPr>
            <p:ph type="subTitle" idx="1"/>
          </p:nvPr>
        </p:nvSpPr>
        <p:spPr>
          <a:xfrm>
            <a:off x="250825" y="1412875"/>
            <a:ext cx="8713788" cy="4513263"/>
          </a:xfrm>
        </p:spPr>
        <p:txBody>
          <a:bodyPr/>
          <a:lstStyle/>
          <a:p>
            <a:pPr marL="514350" marR="0" indent="-514350" eaLnBrk="1" hangingPunct="1">
              <a:buFont typeface="Arial" panose="020B0604020202020204" pitchFamily="34" charset="0"/>
              <a:buAutoNum type="arabicPeriod"/>
            </a:pPr>
            <a:r>
              <a:rPr lang="he-IL" altLang="he-IL" sz="2800" b="1">
                <a:solidFill>
                  <a:srgbClr val="FF0000"/>
                </a:solidFill>
                <a:latin typeface="Times New Roman" panose="02020603050405020304" pitchFamily="18" charset="0"/>
                <a:cs typeface="Times New Roman" panose="02020603050405020304" pitchFamily="18" charset="0"/>
              </a:rPr>
              <a:t>קריאת מילים בודדות </a:t>
            </a:r>
            <a:r>
              <a:rPr lang="he-IL" altLang="he-IL" sz="2800" b="1">
                <a:solidFill>
                  <a:schemeClr val="tx1"/>
                </a:solidFill>
                <a:latin typeface="Times New Roman" panose="02020603050405020304" pitchFamily="18" charset="0"/>
                <a:cs typeface="Times New Roman" panose="02020603050405020304" pitchFamily="18" charset="0"/>
              </a:rPr>
              <a:t>– המבחן בודק את היכולת לקריאה     </a:t>
            </a:r>
          </a:p>
          <a:p>
            <a:pPr marL="514350" marR="0" indent="-514350" eaLnBrk="1" hangingPunct="1"/>
            <a:r>
              <a:rPr lang="he-IL" altLang="he-IL" sz="2800" b="1">
                <a:solidFill>
                  <a:schemeClr val="tx1"/>
                </a:solidFill>
                <a:latin typeface="Times New Roman" panose="02020603050405020304" pitchFamily="18" charset="0"/>
                <a:cs typeface="Times New Roman" panose="02020603050405020304" pitchFamily="18" charset="0"/>
              </a:rPr>
              <a:t>     מדויקת ומהירה של רשימת מילים מנוקדות.                           הרשימה מורכבת מ-38 מילים הנמצאות ברמת שכיחות גבוהה </a:t>
            </a:r>
          </a:p>
          <a:p>
            <a:pPr marL="514350" marR="0" indent="-514350" eaLnBrk="1" hangingPunct="1"/>
            <a:r>
              <a:rPr lang="he-IL" altLang="he-IL" sz="2800" b="1">
                <a:solidFill>
                  <a:schemeClr val="tx1"/>
                </a:solidFill>
                <a:latin typeface="Times New Roman" panose="02020603050405020304" pitchFamily="18" charset="0"/>
                <a:cs typeface="Times New Roman" panose="02020603050405020304" pitchFamily="18" charset="0"/>
              </a:rPr>
              <a:t>     במקראות.   המילים נטולות הקשר ומדורגות לפי רמת קושי.</a:t>
            </a:r>
          </a:p>
          <a:p>
            <a:pPr marL="514350" marR="0" indent="-514350" eaLnBrk="1" hangingPunct="1"/>
            <a:endParaRPr lang="he-IL" altLang="he-IL" sz="2800" b="1">
              <a:solidFill>
                <a:schemeClr val="tx1"/>
              </a:solidFill>
              <a:latin typeface="Times New Roman" panose="02020603050405020304" pitchFamily="18" charset="0"/>
              <a:cs typeface="Times New Roman" panose="02020603050405020304" pitchFamily="18" charset="0"/>
            </a:endParaRPr>
          </a:p>
          <a:p>
            <a:pPr marL="514350" marR="0" indent="-514350" eaLnBrk="1" hangingPunct="1"/>
            <a:r>
              <a:rPr lang="he-IL" altLang="he-IL" sz="2800" b="1">
                <a:solidFill>
                  <a:schemeClr val="tx1"/>
                </a:solidFill>
                <a:latin typeface="Times New Roman" panose="02020603050405020304" pitchFamily="18" charset="0"/>
                <a:cs typeface="Times New Roman" panose="02020603050405020304" pitchFamily="18" charset="0"/>
              </a:rPr>
              <a:t>    מהירות זיהוי המילים משקפת את אחסונן התקין של תבניות כתיב בזיכרון האורתוגראפי </a:t>
            </a:r>
            <a:r>
              <a:rPr lang="he-IL" altLang="he-IL" sz="2000">
                <a:solidFill>
                  <a:schemeClr val="tx1"/>
                </a:solidFill>
                <a:latin typeface="Times New Roman" panose="02020603050405020304" pitchFamily="18" charset="0"/>
                <a:cs typeface="Times New Roman" panose="02020603050405020304" pitchFamily="18" charset="0"/>
              </a:rPr>
              <a:t>(</a:t>
            </a:r>
            <a:r>
              <a:rPr lang="en-US" altLang="he-IL" sz="2000">
                <a:solidFill>
                  <a:schemeClr val="tx1"/>
                </a:solidFill>
                <a:latin typeface="Times New Roman" panose="02020603050405020304" pitchFamily="18" charset="0"/>
                <a:cs typeface="Times New Roman" panose="02020603050405020304" pitchFamily="18" charset="0"/>
              </a:rPr>
              <a:t>Carver,1999;Ehri,1995</a:t>
            </a:r>
            <a:r>
              <a:rPr lang="he-IL" altLang="he-IL" sz="200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3" descr="מעקב צירופים 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rtlCol="1">
            <a:normAutofit/>
          </a:bodyPr>
          <a:lstStyle/>
          <a:p>
            <a:pPr marL="365760" indent="-256032" eaLnBrk="1" fontAlgn="auto" hangingPunct="1">
              <a:spcAft>
                <a:spcPts val="0"/>
              </a:spcAft>
              <a:buFont typeface="Arial" pitchFamily="34" charset="0"/>
              <a:buNone/>
              <a:defRPr/>
            </a:pPr>
            <a:r>
              <a:rPr lang="he-IL" sz="2800" b="1" dirty="0">
                <a:cs typeface="+mj-cs"/>
              </a:rPr>
              <a:t>2</a:t>
            </a:r>
            <a:r>
              <a:rPr lang="he-IL" dirty="0"/>
              <a:t>. </a:t>
            </a:r>
            <a:r>
              <a:rPr lang="he-IL" sz="2800" b="1" dirty="0">
                <a:solidFill>
                  <a:srgbClr val="FF0000"/>
                </a:solidFill>
                <a:latin typeface="Times New Roman" pitchFamily="18" charset="0"/>
                <a:cs typeface="Times New Roman" pitchFamily="18" charset="0"/>
              </a:rPr>
              <a:t>קריאת טקסט ברמת גיל - </a:t>
            </a:r>
            <a:r>
              <a:rPr lang="he-IL" sz="2800" b="1" dirty="0">
                <a:latin typeface="Times New Roman" pitchFamily="18" charset="0"/>
                <a:cs typeface="Times New Roman" pitchFamily="18" charset="0"/>
              </a:rPr>
              <a:t>מהירות הקריאה מתפתחת באופן קבוע משנה לשנה עד שהיא מתייצבת.                                   חשיבות המהירות מעוגנת במודל האוטומטיות בקריאה, שלפיו שליפה מהירה של מילים מצביעה על כך כי זיהוי מילים נעשה ברמה אוטומטית ומאפשר לקורא להפנות משאבים לתהליכים גבוהים יותר של הפקת משמעות.           </a:t>
            </a:r>
            <a:r>
              <a:rPr lang="he-IL" sz="2000" dirty="0">
                <a:latin typeface="Times New Roman" pitchFamily="18" charset="0"/>
                <a:cs typeface="Times New Roman" pitchFamily="18" charset="0"/>
              </a:rPr>
              <a:t>   (</a:t>
            </a:r>
            <a:r>
              <a:rPr lang="en-US" sz="2000" dirty="0">
                <a:latin typeface="Times New Roman" pitchFamily="18" charset="0"/>
                <a:cs typeface="Times New Roman" pitchFamily="18" charset="0"/>
              </a:rPr>
              <a:t>LaBerege&amp;Samuels,1974</a:t>
            </a:r>
            <a:r>
              <a:rPr lang="he-IL" sz="2000" dirty="0">
                <a:latin typeface="Times New Roman" pitchFamily="18" charset="0"/>
                <a:cs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מציין מיקום תוכן 3" descr="מעקב טקסט.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10088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מקור">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מקור">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מקור">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מקור">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מקור">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Concourse</Template>
  <TotalTime>378</TotalTime>
  <Words>1030</Words>
  <Application>Microsoft Office PowerPoint</Application>
  <PresentationFormat>‫הצגה על המסך (4:3)</PresentationFormat>
  <Paragraphs>90</Paragraphs>
  <Slides>19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19</vt:i4>
      </vt:variant>
    </vt:vector>
  </HeadingPairs>
  <TitlesOfParts>
    <vt:vector size="27" baseType="lpstr">
      <vt:lpstr>Arial</vt:lpstr>
      <vt:lpstr>Lucida Sans Unicode</vt:lpstr>
      <vt:lpstr>Times New Roman</vt:lpstr>
      <vt:lpstr>Verdana</vt:lpstr>
      <vt:lpstr>Wingdings</vt:lpstr>
      <vt:lpstr>Wingdings 2</vt:lpstr>
      <vt:lpstr>Wingdings 3</vt:lpstr>
      <vt:lpstr>רחבה</vt:lpstr>
      <vt:lpstr>מצגת של PowerPoint‏</vt:lpstr>
      <vt:lpstr>מצגת של PowerPoint‏</vt:lpstr>
      <vt:lpstr>מטרת  הערכה  למורה</vt:lpstr>
      <vt:lpstr>ערכת האבחון למורה כוללת :</vt:lpstr>
      <vt:lpstr>כללים ונהלים להעברת המבחנים</vt:lpstr>
      <vt:lpstr>כלי האבחון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ניתוח הממצאים  ומיפוי רמת התפקוד בקריאה ובכתיבה</vt:lpstr>
      <vt:lpstr>פרופיל התפקוד של הילד – אפשרויות ומשמעות</vt:lpstr>
      <vt:lpstr>מצגת של PowerPoint‏</vt:lpstr>
      <vt:lpstr>בניית תוכנית התערבות</vt:lpstr>
      <vt:lpstr>מעקב אחר התקדמות הילד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Pazit Rahav Barkai</cp:lastModifiedBy>
  <cp:revision>29</cp:revision>
  <dcterms:created xsi:type="dcterms:W3CDTF">2011-03-06T16:21:50Z</dcterms:created>
  <dcterms:modified xsi:type="dcterms:W3CDTF">2019-02-12T09:34:14Z</dcterms:modified>
</cp:coreProperties>
</file>